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2" r:id="rId2"/>
  </p:sldMasterIdLst>
  <p:notesMasterIdLst>
    <p:notesMasterId r:id="rId41"/>
  </p:notesMasterIdLst>
  <p:sldIdLst>
    <p:sldId id="256" r:id="rId3"/>
    <p:sldId id="273" r:id="rId4"/>
    <p:sldId id="274" r:id="rId5"/>
    <p:sldId id="275" r:id="rId6"/>
    <p:sldId id="276" r:id="rId7"/>
    <p:sldId id="277" r:id="rId8"/>
    <p:sldId id="272" r:id="rId9"/>
    <p:sldId id="280" r:id="rId10"/>
    <p:sldId id="415" r:id="rId11"/>
    <p:sldId id="416" r:id="rId12"/>
    <p:sldId id="371" r:id="rId13"/>
    <p:sldId id="509" r:id="rId14"/>
    <p:sldId id="475" r:id="rId15"/>
    <p:sldId id="258" r:id="rId16"/>
    <p:sldId id="486" r:id="rId17"/>
    <p:sldId id="504" r:id="rId18"/>
    <p:sldId id="507" r:id="rId19"/>
    <p:sldId id="476" r:id="rId20"/>
    <p:sldId id="477" r:id="rId21"/>
    <p:sldId id="508" r:id="rId22"/>
    <p:sldId id="510" r:id="rId23"/>
    <p:sldId id="500" r:id="rId24"/>
    <p:sldId id="503" r:id="rId25"/>
    <p:sldId id="501" r:id="rId26"/>
    <p:sldId id="487" r:id="rId27"/>
    <p:sldId id="493" r:id="rId28"/>
    <p:sldId id="494" r:id="rId29"/>
    <p:sldId id="488" r:id="rId30"/>
    <p:sldId id="489" r:id="rId31"/>
    <p:sldId id="492" r:id="rId32"/>
    <p:sldId id="490" r:id="rId33"/>
    <p:sldId id="496" r:id="rId34"/>
    <p:sldId id="511" r:id="rId35"/>
    <p:sldId id="502" r:id="rId36"/>
    <p:sldId id="505" r:id="rId37"/>
    <p:sldId id="278" r:id="rId38"/>
    <p:sldId id="279" r:id="rId39"/>
    <p:sldId id="266" r:id="rId40"/>
  </p:sldIdLst>
  <p:sldSz cx="12192000" cy="6858000"/>
  <p:notesSz cx="6858000" cy="9144000"/>
  <p:embeddedFontLst>
    <p:embeddedFont>
      <p:font typeface="Alfarn" pitchFamily="2" charset="77"/>
      <p:bold r:id="rId42"/>
    </p:embeddedFont>
    <p:embeddedFont>
      <p:font typeface="Calibri" panose="020F0502020204030204" pitchFamily="34" charset="0"/>
      <p:regular r:id="rId43"/>
      <p:bold r:id="rId44"/>
      <p:italic r:id="rId45"/>
      <p:boldItalic r:id="rId46"/>
    </p:embeddedFont>
    <p:embeddedFont>
      <p:font typeface="CarlMarx" pitchFamily="2" charset="77"/>
      <p:regular r:id="rId47"/>
      <p:bold r:id="rId48"/>
    </p:embeddedFont>
    <p:embeddedFont>
      <p:font typeface="Consolas" panose="020B0609020204030204" pitchFamily="49" charset="0"/>
      <p:regular r:id="rId49"/>
      <p:bold r:id="rId50"/>
      <p:italic r:id="rId51"/>
      <p:boldItalic r:id="rId52"/>
    </p:embeddedFont>
    <p:embeddedFont>
      <p:font typeface="Segoe UI" panose="020B0502040204020203" pitchFamily="34" charset="0"/>
      <p:regular r:id="rId53"/>
      <p:bold r:id="rId54"/>
      <p:italic r:id="rId55"/>
      <p:boldItalic r:id="rId56"/>
    </p:embeddedFont>
    <p:embeddedFont>
      <p:font typeface="Stencil" pitchFamily="82" charset="77"/>
      <p:regular r:id="rId5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456"/>
    <a:srgbClr val="004D49"/>
    <a:srgbClr val="B3B9B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0" autoAdjust="0"/>
    <p:restoredTop sz="62651" autoAdjust="0"/>
  </p:normalViewPr>
  <p:slideViewPr>
    <p:cSldViewPr snapToGrid="0">
      <p:cViewPr varScale="1">
        <p:scale>
          <a:sx n="60" d="100"/>
          <a:sy n="60" d="100"/>
        </p:scale>
        <p:origin x="199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 Target="slides/slide6.xml"/><Relationship Id="rId51" Type="http://schemas.openxmlformats.org/officeDocument/2006/relationships/font" Target="fonts/font10.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5.fntdata"/><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notesMaster" Target="notesMasters/notesMaster1.xml"/><Relationship Id="rId54"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49B142-3CF2-45A6-97F6-67C102C3FE96}" type="datetimeFigureOut">
              <a:rPr lang="en-US" smtClean="0"/>
              <a:t>6/5/19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C819DE-7AE7-43B1-9EB8-0F6CA26EC42C}" type="slidenum">
              <a:rPr lang="en-US" smtClean="0"/>
              <a:t>‹#›</a:t>
            </a:fld>
            <a:endParaRPr lang="en-US"/>
          </a:p>
        </p:txBody>
      </p:sp>
    </p:spTree>
    <p:extLst>
      <p:ext uri="{BB962C8B-B14F-4D97-AF65-F5344CB8AC3E}">
        <p14:creationId xmlns:p14="http://schemas.microsoft.com/office/powerpoint/2010/main" val="38072201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shown before the presentation starts. When you are ready to go, tell the video operator to start the recording, and click to the next slide.</a:t>
            </a:r>
          </a:p>
        </p:txBody>
      </p:sp>
      <p:sp>
        <p:nvSpPr>
          <p:cNvPr id="4" name="Slide Number Placeholder 3"/>
          <p:cNvSpPr>
            <a:spLocks noGrp="1"/>
          </p:cNvSpPr>
          <p:nvPr>
            <p:ph type="sldNum" sz="quarter" idx="5"/>
          </p:nvPr>
        </p:nvSpPr>
        <p:spPr/>
        <p:txBody>
          <a:bodyPr/>
          <a:lstStyle/>
          <a:p>
            <a:fld id="{42C819DE-7AE7-43B1-9EB8-0F6CA26EC42C}" type="slidenum">
              <a:rPr lang="en-US" smtClean="0"/>
              <a:t>1</a:t>
            </a:fld>
            <a:endParaRPr lang="en-US"/>
          </a:p>
        </p:txBody>
      </p:sp>
    </p:spTree>
    <p:extLst>
      <p:ext uri="{BB962C8B-B14F-4D97-AF65-F5344CB8AC3E}">
        <p14:creationId xmlns:p14="http://schemas.microsoft.com/office/powerpoint/2010/main" val="22263990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9C3F2ED-74C5-7D4F-8560-0CC253E9A436}" type="slidenum">
              <a:rPr kumimoji="0" lang="en-US" sz="1200" b="0" i="0" u="none" strike="noStrike" kern="1200" cap="none" spc="0" normalizeH="0" baseline="0" noProof="0" smtClean="0">
                <a:ln>
                  <a:noFill/>
                </a:ln>
                <a:solidFill>
                  <a:prstClr val="black"/>
                </a:solidFill>
                <a:effectLst/>
                <a:uLnTx/>
                <a:uFillTx/>
                <a:latin typeface="Arial"/>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Arial"/>
              <a:ea typeface="+mn-ea"/>
              <a:cs typeface="+mn-cs"/>
            </a:endParaRPr>
          </a:p>
        </p:txBody>
      </p:sp>
    </p:spTree>
    <p:extLst>
      <p:ext uri="{BB962C8B-B14F-4D97-AF65-F5344CB8AC3E}">
        <p14:creationId xmlns:p14="http://schemas.microsoft.com/office/powerpoint/2010/main" val="11281565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9C3F2ED-74C5-7D4F-8560-0CC253E9A436}" type="slidenum">
              <a:rPr kumimoji="0" lang="en-US" sz="1200" b="0" i="0" u="none" strike="noStrike" kern="1200" cap="none" spc="0" normalizeH="0" baseline="0" noProof="0" smtClean="0">
                <a:ln>
                  <a:noFill/>
                </a:ln>
                <a:solidFill>
                  <a:prstClr val="black"/>
                </a:solidFill>
                <a:effectLst/>
                <a:uLnTx/>
                <a:uFillTx/>
                <a:latin typeface="Arial"/>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Arial"/>
              <a:ea typeface="+mn-ea"/>
              <a:cs typeface="+mn-cs"/>
            </a:endParaRPr>
          </a:p>
        </p:txBody>
      </p:sp>
    </p:spTree>
    <p:extLst>
      <p:ext uri="{BB962C8B-B14F-4D97-AF65-F5344CB8AC3E}">
        <p14:creationId xmlns:p14="http://schemas.microsoft.com/office/powerpoint/2010/main" val="10737702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12</a:t>
            </a:fld>
            <a:endParaRPr lang="en-US"/>
          </a:p>
        </p:txBody>
      </p:sp>
    </p:spTree>
    <p:extLst>
      <p:ext uri="{BB962C8B-B14F-4D97-AF65-F5344CB8AC3E}">
        <p14:creationId xmlns:p14="http://schemas.microsoft.com/office/powerpoint/2010/main" val="41086832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14</a:t>
            </a:fld>
            <a:endParaRPr lang="en-US"/>
          </a:p>
        </p:txBody>
      </p:sp>
    </p:spTree>
    <p:extLst>
      <p:ext uri="{BB962C8B-B14F-4D97-AF65-F5344CB8AC3E}">
        <p14:creationId xmlns:p14="http://schemas.microsoft.com/office/powerpoint/2010/main" val="24754566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Desired state utility tool</a:t>
            </a:r>
          </a:p>
          <a:p>
            <a:r>
              <a:rPr lang="en-US" dirty="0"/>
              <a:t>- You can provide a configuration scripts and execute it on a schedule</a:t>
            </a:r>
          </a:p>
          <a:p>
            <a:pPr marL="171450" indent="-171450">
              <a:buFontTx/>
              <a:buChar char="-"/>
            </a:pPr>
            <a:r>
              <a:rPr lang="en-US" dirty="0"/>
              <a:t>State Manager also holds associations based on a tag, so if any new instance is launched within a tag, the association will be applied to that automatically. This is a very important feature that customers care about a lot</a:t>
            </a:r>
          </a:p>
          <a:p>
            <a:pPr marL="171450" indent="-171450">
              <a:buFontTx/>
              <a:buChar char="-"/>
            </a:pPr>
            <a:endParaRPr lang="en-US" dirty="0"/>
          </a:p>
          <a:p>
            <a:pPr marL="171450" indent="-171450">
              <a:buFontTx/>
              <a:buChar char="-"/>
            </a:pPr>
            <a:r>
              <a:rPr lang="en-US" dirty="0"/>
              <a:t>In case of Distributor, State Manager associations are used to always install the latest version of the software and to be able to pick the newly launched instances and install the software on it</a:t>
            </a:r>
          </a:p>
        </p:txBody>
      </p:sp>
      <p:sp>
        <p:nvSpPr>
          <p:cNvPr id="4" name="Slide Number Placeholder 3"/>
          <p:cNvSpPr>
            <a:spLocks noGrp="1"/>
          </p:cNvSpPr>
          <p:nvPr>
            <p:ph type="sldNum" sz="quarter" idx="5"/>
          </p:nvPr>
        </p:nvSpPr>
        <p:spPr/>
        <p:txBody>
          <a:bodyPr/>
          <a:lstStyle/>
          <a:p>
            <a:fld id="{69C3F2ED-74C5-7D4F-8560-0CC253E9A436}" type="slidenum">
              <a:rPr lang="en-US" smtClean="0"/>
              <a:pPr/>
              <a:t>15</a:t>
            </a:fld>
            <a:endParaRPr lang="en-US" dirty="0"/>
          </a:p>
        </p:txBody>
      </p:sp>
    </p:spTree>
    <p:extLst>
      <p:ext uri="{BB962C8B-B14F-4D97-AF65-F5344CB8AC3E}">
        <p14:creationId xmlns:p14="http://schemas.microsoft.com/office/powerpoint/2010/main" val="11690464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16</a:t>
            </a:fld>
            <a:endParaRPr lang="en-US"/>
          </a:p>
        </p:txBody>
      </p:sp>
    </p:spTree>
    <p:extLst>
      <p:ext uri="{BB962C8B-B14F-4D97-AF65-F5344CB8AC3E}">
        <p14:creationId xmlns:p14="http://schemas.microsoft.com/office/powerpoint/2010/main" val="29314540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17</a:t>
            </a:fld>
            <a:endParaRPr lang="en-US"/>
          </a:p>
        </p:txBody>
      </p:sp>
    </p:spTree>
    <p:extLst>
      <p:ext uri="{BB962C8B-B14F-4D97-AF65-F5344CB8AC3E}">
        <p14:creationId xmlns:p14="http://schemas.microsoft.com/office/powerpoint/2010/main" val="18557472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19</a:t>
            </a:fld>
            <a:endParaRPr lang="en-US"/>
          </a:p>
        </p:txBody>
      </p:sp>
    </p:spTree>
    <p:extLst>
      <p:ext uri="{BB962C8B-B14F-4D97-AF65-F5344CB8AC3E}">
        <p14:creationId xmlns:p14="http://schemas.microsoft.com/office/powerpoint/2010/main" val="16357930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20</a:t>
            </a:fld>
            <a:endParaRPr lang="en-US"/>
          </a:p>
        </p:txBody>
      </p:sp>
    </p:spTree>
    <p:extLst>
      <p:ext uri="{BB962C8B-B14F-4D97-AF65-F5344CB8AC3E}">
        <p14:creationId xmlns:p14="http://schemas.microsoft.com/office/powerpoint/2010/main" val="14295587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22</a:t>
            </a:fld>
            <a:endParaRPr lang="en-US"/>
          </a:p>
        </p:txBody>
      </p:sp>
    </p:spTree>
    <p:extLst>
      <p:ext uri="{BB962C8B-B14F-4D97-AF65-F5344CB8AC3E}">
        <p14:creationId xmlns:p14="http://schemas.microsoft.com/office/powerpoint/2010/main" val="3990109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de-DE" dirty="0"/>
          </a:p>
          <a:p>
            <a:r>
              <a:rPr lang="de-DE" dirty="0"/>
              <a:t>These slides are mandatory and help us with video post-processing. </a:t>
            </a:r>
            <a:r>
              <a:rPr lang="de-DE" dirty="0" err="1"/>
              <a:t>Please</a:t>
            </a:r>
            <a:r>
              <a:rPr lang="de-DE" dirty="0"/>
              <a:t> </a:t>
            </a:r>
            <a:r>
              <a:rPr lang="de-DE" dirty="0" err="1"/>
              <a:t>keep</a:t>
            </a:r>
            <a:r>
              <a:rPr lang="de-DE" dirty="0"/>
              <a:t> </a:t>
            </a:r>
            <a:r>
              <a:rPr lang="de-DE" dirty="0" err="1"/>
              <a:t>them</a:t>
            </a:r>
            <a:r>
              <a:rPr lang="de-DE" dirty="0"/>
              <a:t> </a:t>
            </a:r>
            <a:r>
              <a:rPr lang="de-DE" dirty="0" err="1"/>
              <a:t>as</a:t>
            </a:r>
            <a:r>
              <a:rPr lang="de-DE" dirty="0"/>
              <a:t> </a:t>
            </a:r>
            <a:r>
              <a:rPr lang="de-DE" dirty="0" err="1"/>
              <a:t>they</a:t>
            </a:r>
            <a:r>
              <a:rPr lang="de-DE" dirty="0"/>
              <a:t> </a:t>
            </a:r>
            <a:r>
              <a:rPr lang="de-DE" dirty="0" err="1"/>
              <a:t>are</a:t>
            </a:r>
            <a:r>
              <a:rPr lang="de-DE" dirty="0"/>
              <a:t>. </a:t>
            </a:r>
          </a:p>
        </p:txBody>
      </p:sp>
      <p:sp>
        <p:nvSpPr>
          <p:cNvPr id="4" name="Foliennummernplatzhalter 3"/>
          <p:cNvSpPr>
            <a:spLocks noGrp="1"/>
          </p:cNvSpPr>
          <p:nvPr>
            <p:ph type="sldNum" sz="quarter" idx="10"/>
          </p:nvPr>
        </p:nvSpPr>
        <p:spPr/>
        <p:txBody>
          <a:bodyPr/>
          <a:lstStyle/>
          <a:p>
            <a:fld id="{42C819DE-7AE7-43B1-9EB8-0F6CA26EC42C}" type="slidenum">
              <a:rPr lang="en-US" smtClean="0"/>
              <a:t>2</a:t>
            </a:fld>
            <a:endParaRPr lang="en-US"/>
          </a:p>
        </p:txBody>
      </p:sp>
    </p:spTree>
    <p:extLst>
      <p:ext uri="{BB962C8B-B14F-4D97-AF65-F5344CB8AC3E}">
        <p14:creationId xmlns:p14="http://schemas.microsoft.com/office/powerpoint/2010/main" val="14533002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23</a:t>
            </a:fld>
            <a:endParaRPr lang="en-US"/>
          </a:p>
        </p:txBody>
      </p:sp>
    </p:spTree>
    <p:extLst>
      <p:ext uri="{BB962C8B-B14F-4D97-AF65-F5344CB8AC3E}">
        <p14:creationId xmlns:p14="http://schemas.microsoft.com/office/powerpoint/2010/main" val="19068956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24</a:t>
            </a:fld>
            <a:endParaRPr lang="en-US"/>
          </a:p>
        </p:txBody>
      </p:sp>
    </p:spTree>
    <p:extLst>
      <p:ext uri="{BB962C8B-B14F-4D97-AF65-F5344CB8AC3E}">
        <p14:creationId xmlns:p14="http://schemas.microsoft.com/office/powerpoint/2010/main" val="6029353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3F2ED-74C5-7D4F-8560-0CC253E9A436}" type="slidenum">
              <a:rPr lang="en-US" smtClean="0"/>
              <a:pPr/>
              <a:t>27</a:t>
            </a:fld>
            <a:endParaRPr lang="en-US" dirty="0"/>
          </a:p>
        </p:txBody>
      </p:sp>
    </p:spTree>
    <p:extLst>
      <p:ext uri="{BB962C8B-B14F-4D97-AF65-F5344CB8AC3E}">
        <p14:creationId xmlns:p14="http://schemas.microsoft.com/office/powerpoint/2010/main" val="13512230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3F2ED-74C5-7D4F-8560-0CC253E9A436}" type="slidenum">
              <a:rPr lang="en-US" smtClean="0"/>
              <a:pPr/>
              <a:t>32</a:t>
            </a:fld>
            <a:endParaRPr lang="en-US" dirty="0"/>
          </a:p>
        </p:txBody>
      </p:sp>
    </p:spTree>
    <p:extLst>
      <p:ext uri="{BB962C8B-B14F-4D97-AF65-F5344CB8AC3E}">
        <p14:creationId xmlns:p14="http://schemas.microsoft.com/office/powerpoint/2010/main" val="35973661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3F2ED-74C5-7D4F-8560-0CC253E9A436}" type="slidenum">
              <a:rPr lang="en-US" smtClean="0"/>
              <a:pPr/>
              <a:t>33</a:t>
            </a:fld>
            <a:endParaRPr lang="en-US" dirty="0"/>
          </a:p>
        </p:txBody>
      </p:sp>
    </p:spTree>
    <p:extLst>
      <p:ext uri="{BB962C8B-B14F-4D97-AF65-F5344CB8AC3E}">
        <p14:creationId xmlns:p14="http://schemas.microsoft.com/office/powerpoint/2010/main" val="10455416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34</a:t>
            </a:fld>
            <a:endParaRPr lang="en-US"/>
          </a:p>
        </p:txBody>
      </p:sp>
    </p:spTree>
    <p:extLst>
      <p:ext uri="{BB962C8B-B14F-4D97-AF65-F5344CB8AC3E}">
        <p14:creationId xmlns:p14="http://schemas.microsoft.com/office/powerpoint/2010/main" val="7085837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35</a:t>
            </a:fld>
            <a:endParaRPr lang="en-US"/>
          </a:p>
        </p:txBody>
      </p:sp>
    </p:spTree>
    <p:extLst>
      <p:ext uri="{BB962C8B-B14F-4D97-AF65-F5344CB8AC3E}">
        <p14:creationId xmlns:p14="http://schemas.microsoft.com/office/powerpoint/2010/main" val="28267693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[REQUIRED SLIDE]</a:t>
            </a:r>
          </a:p>
          <a:p>
            <a:r>
              <a:rPr lang="de-DE" dirty="0"/>
              <a:t>Make sure you provide all materials that audience needs to reproduce your demos.</a:t>
            </a:r>
          </a:p>
          <a:p>
            <a:r>
              <a:rPr lang="de-DE" dirty="0" err="1"/>
              <a:t>Either</a:t>
            </a:r>
            <a:r>
              <a:rPr lang="de-DE" dirty="0"/>
              <a:t> </a:t>
            </a:r>
            <a:r>
              <a:rPr lang="de-DE" dirty="0" err="1"/>
              <a:t>upload</a:t>
            </a:r>
            <a:r>
              <a:rPr lang="de-DE" dirty="0"/>
              <a:t> </a:t>
            </a:r>
            <a:r>
              <a:rPr lang="de-DE" dirty="0" err="1"/>
              <a:t>them</a:t>
            </a:r>
            <a:r>
              <a:rPr lang="de-DE" dirty="0"/>
              <a:t> </a:t>
            </a:r>
            <a:r>
              <a:rPr lang="de-DE" dirty="0" err="1"/>
              <a:t>as</a:t>
            </a:r>
            <a:r>
              <a:rPr lang="de-DE" dirty="0"/>
              <a:t> a PowerShell </a:t>
            </a:r>
            <a:r>
              <a:rPr lang="de-DE" dirty="0" err="1"/>
              <a:t>module</a:t>
            </a:r>
            <a:r>
              <a:rPr lang="de-DE" dirty="0"/>
              <a:t> </a:t>
            </a:r>
            <a:r>
              <a:rPr lang="de-DE" dirty="0" err="1"/>
              <a:t>to</a:t>
            </a:r>
            <a:r>
              <a:rPr lang="de-DE" dirty="0"/>
              <a:t> www.powershellgallery.com (</a:t>
            </a:r>
            <a:r>
              <a:rPr lang="de-DE" dirty="0" err="1"/>
              <a:t>preferred</a:t>
            </a:r>
            <a:r>
              <a:rPr lang="de-DE" dirty="0"/>
              <a:t> </a:t>
            </a:r>
            <a:r>
              <a:rPr lang="de-DE" dirty="0" err="1"/>
              <a:t>for</a:t>
            </a:r>
            <a:r>
              <a:rPr lang="de-DE" dirty="0"/>
              <a:t> </a:t>
            </a:r>
            <a:r>
              <a:rPr lang="de-DE" dirty="0" err="1"/>
              <a:t>reusable</a:t>
            </a:r>
            <a:r>
              <a:rPr lang="de-DE" dirty="0"/>
              <a:t> </a:t>
            </a:r>
            <a:r>
              <a:rPr lang="de-DE" dirty="0" err="1"/>
              <a:t>functions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our</a:t>
            </a:r>
            <a:r>
              <a:rPr lang="de-DE" dirty="0"/>
              <a:t> </a:t>
            </a:r>
            <a:r>
              <a:rPr lang="de-DE" dirty="0" err="1"/>
              <a:t>github</a:t>
            </a:r>
            <a:r>
              <a:rPr lang="de-DE" dirty="0"/>
              <a:t> </a:t>
            </a:r>
            <a:r>
              <a:rPr lang="de-DE" dirty="0" err="1"/>
              <a:t>repository</a:t>
            </a:r>
            <a:r>
              <a:rPr lang="de-DE" dirty="0"/>
              <a:t> (</a:t>
            </a:r>
            <a:r>
              <a:rPr lang="de-DE" dirty="0" err="1"/>
              <a:t>ask</a:t>
            </a:r>
            <a:r>
              <a:rPr lang="de-DE" dirty="0"/>
              <a:t> </a:t>
            </a:r>
            <a:r>
              <a:rPr lang="de-DE" dirty="0" err="1"/>
              <a:t>the</a:t>
            </a:r>
            <a:r>
              <a:rPr lang="de-DE" dirty="0"/>
              <a:t> </a:t>
            </a:r>
            <a:r>
              <a:rPr lang="de-DE" dirty="0" err="1"/>
              <a:t>girls</a:t>
            </a:r>
            <a:r>
              <a:rPr lang="de-DE" dirty="0"/>
              <a:t> at </a:t>
            </a:r>
            <a:r>
              <a:rPr lang="de-DE" dirty="0" err="1"/>
              <a:t>the</a:t>
            </a:r>
            <a:r>
              <a:rPr lang="de-DE" dirty="0"/>
              <a:t> </a:t>
            </a:r>
            <a:r>
              <a:rPr lang="de-DE" dirty="0" err="1"/>
              <a:t>info</a:t>
            </a:r>
            <a:r>
              <a:rPr lang="de-DE" dirty="0"/>
              <a:t> </a:t>
            </a:r>
            <a:r>
              <a:rPr lang="de-DE" dirty="0" err="1"/>
              <a:t>desk</a:t>
            </a:r>
            <a:r>
              <a:rPr lang="de-DE" dirty="0"/>
              <a:t> </a:t>
            </a:r>
            <a:r>
              <a:rPr lang="de-DE" dirty="0" err="1"/>
              <a:t>to</a:t>
            </a:r>
            <a:r>
              <a:rPr lang="de-DE" dirty="0"/>
              <a:t> </a:t>
            </a:r>
            <a:r>
              <a:rPr lang="de-DE" dirty="0" err="1"/>
              <a:t>provide</a:t>
            </a:r>
            <a:r>
              <a:rPr lang="de-DE" dirty="0"/>
              <a:t> </a:t>
            </a:r>
            <a:r>
              <a:rPr lang="de-DE" dirty="0" err="1"/>
              <a:t>you</a:t>
            </a:r>
            <a:r>
              <a:rPr lang="de-DE" dirty="0"/>
              <a:t> </a:t>
            </a:r>
            <a:r>
              <a:rPr lang="de-DE" dirty="0" err="1"/>
              <a:t>with</a:t>
            </a:r>
            <a:r>
              <a:rPr lang="de-DE" dirty="0"/>
              <a:t> </a:t>
            </a:r>
            <a:r>
              <a:rPr lang="de-DE" dirty="0" err="1"/>
              <a:t>access</a:t>
            </a:r>
            <a:r>
              <a:rPr lang="de-DE" dirty="0"/>
              <a:t>)</a:t>
            </a:r>
          </a:p>
          <a:p>
            <a:r>
              <a:rPr lang="de-DE" dirty="0" err="1"/>
              <a:t>Or</a:t>
            </a:r>
            <a:r>
              <a:rPr lang="de-DE" dirty="0"/>
              <a:t>, </a:t>
            </a:r>
            <a:r>
              <a:rPr lang="de-DE" dirty="0" err="1"/>
              <a:t>upload</a:t>
            </a:r>
            <a:r>
              <a:rPr lang="de-DE" dirty="0"/>
              <a:t> </a:t>
            </a:r>
            <a:r>
              <a:rPr lang="de-DE" dirty="0" err="1"/>
              <a:t>them</a:t>
            </a:r>
            <a:r>
              <a:rPr lang="de-DE" dirty="0"/>
              <a:t> </a:t>
            </a:r>
            <a:r>
              <a:rPr lang="de-DE" dirty="0" err="1"/>
              <a:t>to</a:t>
            </a:r>
            <a:r>
              <a:rPr lang="de-DE" dirty="0"/>
              <a:t> </a:t>
            </a:r>
            <a:r>
              <a:rPr lang="de-DE" dirty="0" err="1"/>
              <a:t>your</a:t>
            </a:r>
            <a:r>
              <a:rPr lang="de-DE" dirty="0"/>
              <a:t> own </a:t>
            </a:r>
            <a:r>
              <a:rPr lang="de-DE" dirty="0" err="1"/>
              <a:t>github</a:t>
            </a:r>
            <a:r>
              <a:rPr lang="de-DE" dirty="0"/>
              <a:t> </a:t>
            </a:r>
            <a:r>
              <a:rPr lang="de-DE" dirty="0" err="1"/>
              <a:t>repository</a:t>
            </a:r>
            <a:endParaRPr lang="de-DE" dirty="0"/>
          </a:p>
          <a:p>
            <a:endParaRPr lang="de-DE" dirty="0"/>
          </a:p>
          <a:p>
            <a:r>
              <a:rPr lang="de-DE" dirty="0" err="1"/>
              <a:t>Please</a:t>
            </a:r>
            <a:r>
              <a:rPr lang="de-DE" dirty="0"/>
              <a:t> </a:t>
            </a:r>
            <a:r>
              <a:rPr lang="de-DE" dirty="0" err="1"/>
              <a:t>make</a:t>
            </a:r>
            <a:r>
              <a:rPr lang="de-DE" dirty="0"/>
              <a:t> </a:t>
            </a:r>
            <a:r>
              <a:rPr lang="de-DE" dirty="0" err="1"/>
              <a:t>sure</a:t>
            </a:r>
            <a:r>
              <a:rPr lang="de-DE" dirty="0"/>
              <a:t> all </a:t>
            </a:r>
            <a:r>
              <a:rPr lang="de-DE" dirty="0" err="1"/>
              <a:t>materials</a:t>
            </a:r>
            <a:r>
              <a:rPr lang="de-DE" dirty="0"/>
              <a:t> </a:t>
            </a:r>
            <a:r>
              <a:rPr lang="de-DE" dirty="0" err="1"/>
              <a:t>are</a:t>
            </a:r>
            <a:r>
              <a:rPr lang="de-DE" dirty="0"/>
              <a:t> </a:t>
            </a:r>
            <a:r>
              <a:rPr lang="de-DE" dirty="0" err="1"/>
              <a:t>available</a:t>
            </a:r>
            <a:r>
              <a:rPr lang="de-DE" dirty="0"/>
              <a:t> </a:t>
            </a:r>
            <a:r>
              <a:rPr lang="de-DE" dirty="0" err="1"/>
              <a:t>by</a:t>
            </a:r>
            <a:r>
              <a:rPr lang="de-DE" dirty="0"/>
              <a:t> </a:t>
            </a:r>
            <a:r>
              <a:rPr lang="de-DE" dirty="0" err="1"/>
              <a:t>the</a:t>
            </a:r>
            <a:r>
              <a:rPr lang="de-DE" dirty="0"/>
              <a:t> time </a:t>
            </a:r>
            <a:r>
              <a:rPr lang="de-DE" dirty="0" err="1"/>
              <a:t>your</a:t>
            </a:r>
            <a:r>
              <a:rPr lang="de-DE" dirty="0"/>
              <a:t> </a:t>
            </a:r>
            <a:r>
              <a:rPr lang="de-DE" dirty="0" err="1"/>
              <a:t>presentation</a:t>
            </a:r>
            <a:r>
              <a:rPr lang="de-DE" dirty="0"/>
              <a:t> </a:t>
            </a:r>
            <a:r>
              <a:rPr lang="de-DE" dirty="0" err="1"/>
              <a:t>starts</a:t>
            </a:r>
            <a:r>
              <a:rPr lang="de-DE" dirty="0"/>
              <a:t>, </a:t>
            </a:r>
            <a:r>
              <a:rPr lang="de-DE" dirty="0" err="1"/>
              <a:t>or</a:t>
            </a:r>
            <a:r>
              <a:rPr lang="de-DE" dirty="0"/>
              <a:t> at </a:t>
            </a:r>
            <a:r>
              <a:rPr lang="de-DE" dirty="0" err="1"/>
              <a:t>minimum</a:t>
            </a:r>
            <a:r>
              <a:rPr lang="de-DE" dirty="0"/>
              <a:t> </a:t>
            </a:r>
            <a:r>
              <a:rPr lang="de-DE" dirty="0" err="1"/>
              <a:t>upload</a:t>
            </a:r>
            <a:r>
              <a:rPr lang="de-DE" dirty="0"/>
              <a:t> </a:t>
            </a:r>
            <a:r>
              <a:rPr lang="de-DE" dirty="0" err="1"/>
              <a:t>them</a:t>
            </a:r>
            <a:r>
              <a:rPr lang="de-DE" dirty="0"/>
              <a:t> </a:t>
            </a:r>
            <a:r>
              <a:rPr lang="de-DE" dirty="0" err="1"/>
              <a:t>right</a:t>
            </a:r>
            <a:r>
              <a:rPr lang="de-DE" dirty="0"/>
              <a:t> after </a:t>
            </a:r>
            <a:r>
              <a:rPr lang="de-DE" dirty="0" err="1"/>
              <a:t>your</a:t>
            </a:r>
            <a:r>
              <a:rPr lang="de-DE" dirty="0"/>
              <a:t> </a:t>
            </a:r>
            <a:r>
              <a:rPr lang="de-DE" dirty="0" err="1"/>
              <a:t>presentation</a:t>
            </a:r>
            <a:endParaRPr lang="de-DE" dirty="0"/>
          </a:p>
        </p:txBody>
      </p:sp>
      <p:sp>
        <p:nvSpPr>
          <p:cNvPr id="4" name="Foliennummernplatzhalter 3"/>
          <p:cNvSpPr>
            <a:spLocks noGrp="1"/>
          </p:cNvSpPr>
          <p:nvPr>
            <p:ph type="sldNum" sz="quarter" idx="10"/>
          </p:nvPr>
        </p:nvSpPr>
        <p:spPr/>
        <p:txBody>
          <a:bodyPr/>
          <a:lstStyle/>
          <a:p>
            <a:fld id="{42C819DE-7AE7-43B1-9EB8-0F6CA26EC42C}" type="slidenum">
              <a:rPr lang="en-US" smtClean="0"/>
              <a:t>36</a:t>
            </a:fld>
            <a:endParaRPr lang="en-US"/>
          </a:p>
        </p:txBody>
      </p:sp>
    </p:spTree>
    <p:extLst>
      <p:ext uri="{BB962C8B-B14F-4D97-AF65-F5344CB8AC3E}">
        <p14:creationId xmlns:p14="http://schemas.microsoft.com/office/powerpoint/2010/main" val="35087792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r>
              <a:rPr lang="de-DE" dirty="0"/>
              <a:t>If you sticked to your timing, you now have 15 min left for Q&amp;A. If you missed your timing, you will have to leave the room when your slot is over. In this case, invite your audience to the coffee break and offer to cover questions there.</a:t>
            </a:r>
          </a:p>
          <a:p>
            <a:endParaRPr lang="de-DE" dirty="0"/>
          </a:p>
          <a:p>
            <a:r>
              <a:rPr lang="de-DE" dirty="0"/>
              <a:t>IN ANY CASE please point your audience to the conference app and the session voting. By the time the conference opens, the eventraft app *should* have the option to vote on sessions.</a:t>
            </a:r>
          </a:p>
          <a:p>
            <a:endParaRPr lang="de-DE" dirty="0"/>
          </a:p>
          <a:p>
            <a:r>
              <a:rPr lang="de-DE" dirty="0"/>
              <a:t>Please MAKE SURE you leave your room when your slot is over. The next speaker would like to set him/herself up and get everything up and running.</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37</a:t>
            </a:fld>
            <a:endParaRPr lang="en-US"/>
          </a:p>
        </p:txBody>
      </p:sp>
    </p:spTree>
    <p:extLst>
      <p:ext uri="{BB962C8B-B14F-4D97-AF65-F5344CB8AC3E}">
        <p14:creationId xmlns:p14="http://schemas.microsoft.com/office/powerpoint/2010/main" val="22055160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EVER discuss this slide during your presentation. Please do not take presentation time to talk about yourself more than just a few introductory sentences. Instead, invite interested audience to the coffee break, and then talk about yourself, your job, your services, etc.</a:t>
            </a:r>
          </a:p>
          <a:p>
            <a:endParaRPr lang="en-US" dirty="0"/>
          </a:p>
          <a:p>
            <a:r>
              <a:rPr lang="en-US" dirty="0"/>
              <a:t>Use this slide to sum up your details. It will be part of the conference materials and recorded videos.</a:t>
            </a:r>
          </a:p>
        </p:txBody>
      </p:sp>
      <p:sp>
        <p:nvSpPr>
          <p:cNvPr id="4" name="Slide Number Placeholder 3"/>
          <p:cNvSpPr>
            <a:spLocks noGrp="1"/>
          </p:cNvSpPr>
          <p:nvPr>
            <p:ph type="sldNum" sz="quarter" idx="5"/>
          </p:nvPr>
        </p:nvSpPr>
        <p:spPr/>
        <p:txBody>
          <a:bodyPr/>
          <a:lstStyle/>
          <a:p>
            <a:fld id="{42C819DE-7AE7-43B1-9EB8-0F6CA26EC42C}" type="slidenum">
              <a:rPr lang="en-US" smtClean="0"/>
              <a:t>38</a:t>
            </a:fld>
            <a:endParaRPr lang="en-US"/>
          </a:p>
        </p:txBody>
      </p:sp>
    </p:spTree>
    <p:extLst>
      <p:ext uri="{BB962C8B-B14F-4D97-AF65-F5344CB8AC3E}">
        <p14:creationId xmlns:p14="http://schemas.microsoft.com/office/powerpoint/2010/main" val="12789215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3</a:t>
            </a:fld>
            <a:endParaRPr lang="en-US"/>
          </a:p>
        </p:txBody>
      </p:sp>
    </p:spTree>
    <p:extLst>
      <p:ext uri="{BB962C8B-B14F-4D97-AF65-F5344CB8AC3E}">
        <p14:creationId xmlns:p14="http://schemas.microsoft.com/office/powerpoint/2010/main" val="4019684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4</a:t>
            </a:fld>
            <a:endParaRPr lang="en-US"/>
          </a:p>
        </p:txBody>
      </p:sp>
    </p:spTree>
    <p:extLst>
      <p:ext uri="{BB962C8B-B14F-4D97-AF65-F5344CB8AC3E}">
        <p14:creationId xmlns:p14="http://schemas.microsoft.com/office/powerpoint/2010/main" val="8110237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5</a:t>
            </a:fld>
            <a:endParaRPr lang="en-US"/>
          </a:p>
        </p:txBody>
      </p:sp>
    </p:spTree>
    <p:extLst>
      <p:ext uri="{BB962C8B-B14F-4D97-AF65-F5344CB8AC3E}">
        <p14:creationId xmlns:p14="http://schemas.microsoft.com/office/powerpoint/2010/main" val="14392942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[REQUIRED SLIDE]</a:t>
            </a:r>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6</a:t>
            </a:fld>
            <a:endParaRPr lang="en-US"/>
          </a:p>
        </p:txBody>
      </p:sp>
    </p:spTree>
    <p:extLst>
      <p:ext uri="{BB962C8B-B14F-4D97-AF65-F5344CB8AC3E}">
        <p14:creationId xmlns:p14="http://schemas.microsoft.com/office/powerpoint/2010/main" val="420708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your opening. Now the stage is yours!</a:t>
            </a:r>
          </a:p>
        </p:txBody>
      </p:sp>
      <p:sp>
        <p:nvSpPr>
          <p:cNvPr id="4" name="Slide Number Placeholder 3"/>
          <p:cNvSpPr>
            <a:spLocks noGrp="1"/>
          </p:cNvSpPr>
          <p:nvPr>
            <p:ph type="sldNum" sz="quarter" idx="5"/>
          </p:nvPr>
        </p:nvSpPr>
        <p:spPr/>
        <p:txBody>
          <a:bodyPr/>
          <a:lstStyle/>
          <a:p>
            <a:fld id="{42C819DE-7AE7-43B1-9EB8-0F6CA26EC42C}" type="slidenum">
              <a:rPr lang="en-US" smtClean="0"/>
              <a:t>7</a:t>
            </a:fld>
            <a:endParaRPr lang="en-US"/>
          </a:p>
        </p:txBody>
      </p:sp>
    </p:spTree>
    <p:extLst>
      <p:ext uri="{BB962C8B-B14F-4D97-AF65-F5344CB8AC3E}">
        <p14:creationId xmlns:p14="http://schemas.microsoft.com/office/powerpoint/2010/main" val="16505014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Please invest some time to reconsider your session: what is it that audience can get out of it? Try and be as precise as you can. If you are showing solutions, then focus on “how to”. If you present about a general technology, you’ll want to stick to “Be able to” or “Understand why/how”.</a:t>
            </a:r>
          </a:p>
          <a:p>
            <a:endParaRPr lang="en-US" dirty="0"/>
          </a:p>
          <a:p>
            <a:endParaRPr lang="en-US" dirty="0"/>
          </a:p>
        </p:txBody>
      </p:sp>
      <p:sp>
        <p:nvSpPr>
          <p:cNvPr id="4" name="Slide Number Placeholder 3"/>
          <p:cNvSpPr>
            <a:spLocks noGrp="1"/>
          </p:cNvSpPr>
          <p:nvPr>
            <p:ph type="sldNum" sz="quarter" idx="5"/>
          </p:nvPr>
        </p:nvSpPr>
        <p:spPr/>
        <p:txBody>
          <a:bodyPr/>
          <a:lstStyle/>
          <a:p>
            <a:fld id="{42C819DE-7AE7-43B1-9EB8-0F6CA26EC42C}" type="slidenum">
              <a:rPr lang="en-US" smtClean="0"/>
              <a:t>8</a:t>
            </a:fld>
            <a:endParaRPr lang="en-US"/>
          </a:p>
        </p:txBody>
      </p:sp>
    </p:spTree>
    <p:extLst>
      <p:ext uri="{BB962C8B-B14F-4D97-AF65-F5344CB8AC3E}">
        <p14:creationId xmlns:p14="http://schemas.microsoft.com/office/powerpoint/2010/main" val="6363193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9C3F2ED-74C5-7D4F-8560-0CC253E9A436}" type="slidenum">
              <a:rPr kumimoji="0" lang="en-US" sz="1200" b="0" i="0" u="none" strike="noStrike" kern="1200" cap="none" spc="0" normalizeH="0" baseline="0" noProof="0" smtClean="0">
                <a:ln>
                  <a:noFill/>
                </a:ln>
                <a:solidFill>
                  <a:prstClr val="black"/>
                </a:solidFill>
                <a:effectLst/>
                <a:uLnTx/>
                <a:uFillTx/>
                <a:latin typeface="Arial"/>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a:ea typeface="+mn-ea"/>
              <a:cs typeface="+mn-cs"/>
            </a:endParaRPr>
          </a:p>
        </p:txBody>
      </p:sp>
    </p:spTree>
    <p:extLst>
      <p:ext uri="{BB962C8B-B14F-4D97-AF65-F5344CB8AC3E}">
        <p14:creationId xmlns:p14="http://schemas.microsoft.com/office/powerpoint/2010/main" val="40056937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my.eventraft.com/psconfeu" TargetMode="Externa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320F4-D41C-46F3-9582-C94D2D3E638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22794272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4802-CBA9-4AC7-ACFD-23F9CBE5351B}"/>
              </a:ext>
            </a:extLst>
          </p:cNvPr>
          <p:cNvSpPr>
            <a:spLocks noGrp="1"/>
          </p:cNvSpPr>
          <p:nvPr>
            <p:ph type="title"/>
          </p:nvPr>
        </p:nvSpPr>
        <p:spPr/>
        <p:txBody>
          <a:bodyPr/>
          <a:lstStyle/>
          <a:p>
            <a:r>
              <a:rPr lang="de-DE"/>
              <a:t>Mastertitelformat bearbeiten</a:t>
            </a:r>
            <a:endParaRPr lang="en-US"/>
          </a:p>
        </p:txBody>
      </p:sp>
      <p:sp>
        <p:nvSpPr>
          <p:cNvPr id="4" name="Footer Placeholder 3">
            <a:extLst>
              <a:ext uri="{FF2B5EF4-FFF2-40B4-BE49-F238E27FC236}">
                <a16:creationId xmlns:a16="http://schemas.microsoft.com/office/drawing/2014/main" id="{124A5631-2913-4D3F-BD4E-AB5A08368397}"/>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2978076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E97E4B9-E7F8-42A5-AB77-855B39011A29}"/>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3791838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Content with Capti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5946054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8C5F8-FA7D-49E0-B4CA-287538AD9C19}"/>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Content Placeholder 2">
            <a:extLst>
              <a:ext uri="{FF2B5EF4-FFF2-40B4-BE49-F238E27FC236}">
                <a16:creationId xmlns:a16="http://schemas.microsoft.com/office/drawing/2014/main" id="{65AAA87E-410C-409B-B582-36CB5057A7A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p:txBody>
      </p:sp>
      <p:sp>
        <p:nvSpPr>
          <p:cNvPr id="4" name="Text Placeholder 3">
            <a:extLst>
              <a:ext uri="{FF2B5EF4-FFF2-40B4-BE49-F238E27FC236}">
                <a16:creationId xmlns:a16="http://schemas.microsoft.com/office/drawing/2014/main" id="{18B17A13-34CE-4E76-A89E-55BE3BDBB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EBF0FE8F-5FF0-4A4F-B233-7BC54741A079}"/>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24664821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23488-53E4-4A31-BC0A-B4DE54836AD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Picture Placeholder 2">
            <a:extLst>
              <a:ext uri="{FF2B5EF4-FFF2-40B4-BE49-F238E27FC236}">
                <a16:creationId xmlns:a16="http://schemas.microsoft.com/office/drawing/2014/main" id="{0BD6A40E-7D33-4407-B2B1-93FF1489F9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a:p>
        </p:txBody>
      </p:sp>
      <p:sp>
        <p:nvSpPr>
          <p:cNvPr id="4" name="Text Placeholder 3">
            <a:extLst>
              <a:ext uri="{FF2B5EF4-FFF2-40B4-BE49-F238E27FC236}">
                <a16:creationId xmlns:a16="http://schemas.microsoft.com/office/drawing/2014/main" id="{8C12C0E5-2390-4470-BE85-BD80DCC85E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6" name="Footer Placeholder 5">
            <a:extLst>
              <a:ext uri="{FF2B5EF4-FFF2-40B4-BE49-F238E27FC236}">
                <a16:creationId xmlns:a16="http://schemas.microsoft.com/office/drawing/2014/main" id="{DE1D90B1-A7DE-481C-B95D-EFF4136441D4}"/>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3928276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NanaLakshmanan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7511654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rst 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DE6A-E5D0-4047-B66C-C943AADC6C8E}"/>
              </a:ext>
            </a:extLst>
          </p:cNvPr>
          <p:cNvSpPr>
            <a:spLocks noGrp="1"/>
          </p:cNvSpPr>
          <p:nvPr>
            <p:ph type="ctrTitle"/>
          </p:nvPr>
        </p:nvSpPr>
        <p:spPr>
          <a:xfrm>
            <a:off x="612976" y="2349280"/>
            <a:ext cx="9293024" cy="2387600"/>
          </a:xfrm>
        </p:spPr>
        <p:txBody>
          <a:bodyPr anchor="t">
            <a:normAutofit/>
          </a:bodyPr>
          <a:lstStyle>
            <a:lvl1pPr algn="l">
              <a:defRPr sz="7200">
                <a:solidFill>
                  <a:srgbClr val="004D49"/>
                </a:solidFill>
                <a:latin typeface="CarlMarx" panose="00000500000000000000" pitchFamily="50" charset="0"/>
              </a:defRPr>
            </a:lvl1pPr>
          </a:lstStyle>
          <a:p>
            <a:r>
              <a:rPr lang="en-US" dirty="0"/>
              <a:t>Click to edit Master title style</a:t>
            </a:r>
          </a:p>
        </p:txBody>
      </p:sp>
      <p:sp>
        <p:nvSpPr>
          <p:cNvPr id="3" name="Subtitle 2">
            <a:extLst>
              <a:ext uri="{FF2B5EF4-FFF2-40B4-BE49-F238E27FC236}">
                <a16:creationId xmlns:a16="http://schemas.microsoft.com/office/drawing/2014/main" id="{359E8C50-F4A3-4249-AD21-50FE07579AB5}"/>
              </a:ext>
            </a:extLst>
          </p:cNvPr>
          <p:cNvSpPr>
            <a:spLocks noGrp="1"/>
          </p:cNvSpPr>
          <p:nvPr>
            <p:ph type="subTitle" idx="1"/>
          </p:nvPr>
        </p:nvSpPr>
        <p:spPr>
          <a:xfrm>
            <a:off x="612976" y="4826643"/>
            <a:ext cx="9293024" cy="1290317"/>
          </a:xfrm>
        </p:spPr>
        <p:txBody>
          <a:bodyPr anchor="t"/>
          <a:lstStyle>
            <a:lvl1pPr marL="0" indent="0" algn="l">
              <a:buNone/>
              <a:defRPr sz="2400">
                <a:latin typeface="Alfarn" panose="00000800000000000000" pitchFamily="50"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pic>
        <p:nvPicPr>
          <p:cNvPr id="8" name="Picture 7">
            <a:extLst>
              <a:ext uri="{FF2B5EF4-FFF2-40B4-BE49-F238E27FC236}">
                <a16:creationId xmlns:a16="http://schemas.microsoft.com/office/drawing/2014/main" id="{E13B8568-656C-45B0-A651-CBC19CB11BF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50990" y="5200139"/>
            <a:ext cx="1528034" cy="916821"/>
          </a:xfrm>
          <a:prstGeom prst="rect">
            <a:avLst/>
          </a:prstGeom>
          <a:effectLst/>
        </p:spPr>
      </p:pic>
      <p:sp>
        <p:nvSpPr>
          <p:cNvPr id="14" name="TextBox 13">
            <a:extLst>
              <a:ext uri="{FF2B5EF4-FFF2-40B4-BE49-F238E27FC236}">
                <a16:creationId xmlns:a16="http://schemas.microsoft.com/office/drawing/2014/main" id="{0D13B3D4-8CC1-4FC6-BC89-04C113E0C317}"/>
              </a:ext>
            </a:extLst>
          </p:cNvPr>
          <p:cNvSpPr txBox="1"/>
          <p:nvPr userDrawn="1"/>
        </p:nvSpPr>
        <p:spPr>
          <a:xfrm>
            <a:off x="10277296" y="4413714"/>
            <a:ext cx="1075423" cy="646331"/>
          </a:xfrm>
          <a:prstGeom prst="rect">
            <a:avLst/>
          </a:prstGeom>
          <a:noFill/>
        </p:spPr>
        <p:txBody>
          <a:bodyPr wrap="none" rtlCol="0">
            <a:spAutoFit/>
          </a:bodyPr>
          <a:lstStyle/>
          <a:p>
            <a:r>
              <a:rPr lang="sr-Latn-RS" dirty="0">
                <a:solidFill>
                  <a:schemeClr val="tx1">
                    <a:lumMod val="85000"/>
                    <a:lumOff val="15000"/>
                  </a:schemeClr>
                </a:solidFill>
              </a:rPr>
              <a:t>Platinum </a:t>
            </a:r>
          </a:p>
          <a:p>
            <a:pPr algn="ctr"/>
            <a:r>
              <a:rPr lang="sr-Latn-RS" dirty="0">
                <a:solidFill>
                  <a:schemeClr val="tx1">
                    <a:lumMod val="85000"/>
                    <a:lumOff val="15000"/>
                  </a:schemeClr>
                </a:solidFill>
              </a:rPr>
              <a:t>Sponsor</a:t>
            </a:r>
            <a:endParaRPr lang="en-US" dirty="0">
              <a:solidFill>
                <a:schemeClr val="tx1">
                  <a:lumMod val="85000"/>
                  <a:lumOff val="15000"/>
                </a:schemeClr>
              </a:solidFill>
            </a:endParaRPr>
          </a:p>
        </p:txBody>
      </p:sp>
      <p:sp>
        <p:nvSpPr>
          <p:cNvPr id="17" name="TextBox 16">
            <a:extLst>
              <a:ext uri="{FF2B5EF4-FFF2-40B4-BE49-F238E27FC236}">
                <a16:creationId xmlns:a16="http://schemas.microsoft.com/office/drawing/2014/main" id="{F1C6EB0C-7AFE-4688-8578-B41CB4AAAA00}"/>
              </a:ext>
            </a:extLst>
          </p:cNvPr>
          <p:cNvSpPr txBox="1"/>
          <p:nvPr userDrawn="1"/>
        </p:nvSpPr>
        <p:spPr>
          <a:xfrm>
            <a:off x="8425597" y="486136"/>
            <a:ext cx="3153427" cy="1426031"/>
          </a:xfrm>
          <a:prstGeom prst="rect">
            <a:avLst/>
          </a:prstGeom>
          <a:noFill/>
        </p:spPr>
        <p:txBody>
          <a:bodyPr wrap="none" rtlCol="0">
            <a:spAutoFit/>
          </a:bodyPr>
          <a:lstStyle/>
          <a:p>
            <a:pPr algn="r">
              <a:lnSpc>
                <a:spcPct val="150000"/>
              </a:lnSpc>
            </a:pPr>
            <a:r>
              <a:rPr lang="sr-Latn-RS" sz="2000" dirty="0">
                <a:latin typeface="CarlMarx" panose="00000500000000000000" pitchFamily="50" charset="0"/>
              </a:rPr>
              <a:t>PowerShell Conference Europe 2019</a:t>
            </a:r>
          </a:p>
          <a:p>
            <a:pPr algn="r">
              <a:lnSpc>
                <a:spcPct val="150000"/>
              </a:lnSpc>
            </a:pPr>
            <a:r>
              <a:rPr lang="sr-Latn-RS" sz="2000" dirty="0">
                <a:latin typeface="CarlMarx" panose="00000500000000000000" pitchFamily="50" charset="0"/>
              </a:rPr>
              <a:t>Hannover, Germany</a:t>
            </a:r>
          </a:p>
          <a:p>
            <a:pPr algn="r">
              <a:lnSpc>
                <a:spcPct val="150000"/>
              </a:lnSpc>
            </a:pPr>
            <a:r>
              <a:rPr lang="sr-Latn-RS" sz="2000" dirty="0">
                <a:latin typeface="CarlMarx" panose="00000500000000000000" pitchFamily="50" charset="0"/>
              </a:rPr>
              <a:t>June 4-7, 2019</a:t>
            </a:r>
            <a:endParaRPr lang="en-US" sz="2000" dirty="0">
              <a:latin typeface="CarlMarx" panose="00000500000000000000" pitchFamily="50" charset="0"/>
            </a:endParaRPr>
          </a:p>
        </p:txBody>
      </p:sp>
    </p:spTree>
    <p:extLst>
      <p:ext uri="{BB962C8B-B14F-4D97-AF65-F5344CB8AC3E}">
        <p14:creationId xmlns:p14="http://schemas.microsoft.com/office/powerpoint/2010/main" val="6035724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D3C5D9-9676-4F83-BAF7-1D3C4446F421}"/>
              </a:ext>
            </a:extLst>
          </p:cNvPr>
          <p:cNvSpPr>
            <a:spLocks noGrp="1"/>
          </p:cNvSpPr>
          <p:nvPr>
            <p:ph type="subTitle" idx="1"/>
          </p:nvPr>
        </p:nvSpPr>
        <p:spPr>
          <a:xfrm>
            <a:off x="694481" y="3194613"/>
            <a:ext cx="9973519" cy="2541023"/>
          </a:xfrm>
        </p:spPr>
        <p:txBody>
          <a:bodyPr>
            <a:normAutofit/>
          </a:bodyPr>
          <a:lstStyle>
            <a:lvl1pPr marL="0" indent="0" algn="l">
              <a:buNone/>
              <a:defRPr sz="4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NanaLakshmanan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F7BE0DFE-903B-4CA9-A54D-06DB258379F6}"/>
              </a:ext>
            </a:extLst>
          </p:cNvPr>
          <p:cNvSpPr txBox="1"/>
          <p:nvPr userDrawn="1"/>
        </p:nvSpPr>
        <p:spPr>
          <a:xfrm>
            <a:off x="694481" y="1608881"/>
            <a:ext cx="1863011" cy="1200329"/>
          </a:xfrm>
          <a:prstGeom prst="rect">
            <a:avLst/>
          </a:prstGeom>
          <a:noFill/>
        </p:spPr>
        <p:txBody>
          <a:bodyPr wrap="none" rtlCol="0">
            <a:spAutoFit/>
          </a:bodyPr>
          <a:lstStyle/>
          <a:p>
            <a:r>
              <a:rPr lang="sr-Latn-RS" sz="7200" b="1" dirty="0">
                <a:solidFill>
                  <a:srgbClr val="004D49"/>
                </a:solidFill>
                <a:latin typeface="CarlMarx" panose="00000500000000000000" pitchFamily="50" charset="0"/>
                <a:cs typeface="Segoe UI" panose="020B0502040204020203" pitchFamily="34" charset="0"/>
              </a:rPr>
              <a:t>DEMO</a:t>
            </a:r>
            <a:endParaRPr lang="en-US" sz="7200" b="1" dirty="0">
              <a:solidFill>
                <a:srgbClr val="004D49"/>
              </a:solidFill>
              <a:latin typeface="CarlMarx" panose="00000500000000000000" pitchFamily="50" charset="0"/>
              <a:cs typeface="Segoe UI" panose="020B0502040204020203" pitchFamily="34" charset="0"/>
            </a:endParaRPr>
          </a:p>
        </p:txBody>
      </p:sp>
    </p:spTree>
    <p:extLst>
      <p:ext uri="{BB962C8B-B14F-4D97-AF65-F5344CB8AC3E}">
        <p14:creationId xmlns:p14="http://schemas.microsoft.com/office/powerpoint/2010/main" val="28953159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Question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NanaLakshmanan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3870070" y="2309951"/>
            <a:ext cx="4451860" cy="1569660"/>
          </a:xfrm>
          <a:prstGeom prst="rect">
            <a:avLst/>
          </a:prstGeom>
          <a:noFill/>
        </p:spPr>
        <p:txBody>
          <a:bodyPr wrap="none" rtlCol="0">
            <a:spAutoFit/>
          </a:bodyPr>
          <a:lstStyle/>
          <a:p>
            <a:r>
              <a:rPr lang="sr-Latn-RS" sz="9600" b="1" dirty="0">
                <a:solidFill>
                  <a:srgbClr val="004D49"/>
                </a:solidFill>
                <a:latin typeface="CarlMarx" panose="00000500000000000000" pitchFamily="50" charset="0"/>
                <a:cs typeface="Segoe UI" panose="020B0502040204020203" pitchFamily="34" charset="0"/>
              </a:rPr>
              <a:t>Questions?</a:t>
            </a:r>
            <a:endParaRPr lang="en-US" sz="9600" b="1" dirty="0">
              <a:solidFill>
                <a:srgbClr val="004D49"/>
              </a:solidFill>
              <a:latin typeface="CarlMarx" panose="00000500000000000000" pitchFamily="50" charset="0"/>
              <a:cs typeface="Segoe UI" panose="020B0502040204020203" pitchFamily="34" charset="0"/>
            </a:endParaRP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2790993" y="4600276"/>
            <a:ext cx="6610015" cy="1107996"/>
          </a:xfrm>
          <a:prstGeom prst="rect">
            <a:avLst/>
          </a:prstGeom>
          <a:noFill/>
        </p:spPr>
        <p:txBody>
          <a:bodyPr wrap="none" rtlCol="0">
            <a:spAutoFit/>
          </a:bodyPr>
          <a:lstStyle/>
          <a:p>
            <a:pPr algn="ctr"/>
            <a:r>
              <a:rPr lang="en-US" sz="2400" dirty="0">
                <a:latin typeface="Segoe UI" panose="020B0502040204020203" pitchFamily="34" charset="0"/>
                <a:cs typeface="Segoe UI" panose="020B0502040204020203" pitchFamily="34" charset="0"/>
              </a:rPr>
              <a:t>Use the conference app to vote for this session:</a:t>
            </a:r>
          </a:p>
          <a:p>
            <a:pPr algn="ctr"/>
            <a:r>
              <a:rPr lang="en-US" sz="2400" dirty="0">
                <a:latin typeface="Segoe UI" panose="020B0502040204020203" pitchFamily="34" charset="0"/>
                <a:cs typeface="Segoe UI" panose="020B0502040204020203" pitchFamily="34" charset="0"/>
                <a:hlinkClick r:id="rId3"/>
              </a:rPr>
              <a:t>https://my.eventraft.com/psconfeu</a:t>
            </a:r>
            <a:endParaRPr lang="en-US" sz="2400" dirty="0">
              <a:latin typeface="Segoe UI" panose="020B0502040204020203" pitchFamily="34" charset="0"/>
              <a:cs typeface="Segoe UI" panose="020B0502040204020203" pitchFamily="34" charset="0"/>
            </a:endParaRPr>
          </a:p>
          <a:p>
            <a:endParaRPr lang="en-US" dirty="0"/>
          </a:p>
        </p:txBody>
      </p:sp>
    </p:spTree>
    <p:extLst>
      <p:ext uri="{BB962C8B-B14F-4D97-AF65-F5344CB8AC3E}">
        <p14:creationId xmlns:p14="http://schemas.microsoft.com/office/powerpoint/2010/main" val="29703720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lides and demos">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D19833C-9F80-4BEB-A53A-D578A4A40017}"/>
              </a:ext>
            </a:extLst>
          </p:cNvPr>
          <p:cNvSpPr>
            <a:spLocks noGrp="1"/>
          </p:cNvSpPr>
          <p:nvPr>
            <p:ph type="ftr" sz="quarter" idx="11"/>
          </p:nvPr>
        </p:nvSpPr>
        <p:spPr/>
        <p:txBody>
          <a:bodyPr/>
          <a:lstStyle/>
          <a:p>
            <a:r>
              <a:rPr lang="en-US"/>
              <a:t>NanaLakshmanan</a:t>
            </a:r>
          </a:p>
        </p:txBody>
      </p:sp>
      <p:sp>
        <p:nvSpPr>
          <p:cNvPr id="6" name="Rectangle 5">
            <a:extLst>
              <a:ext uri="{FF2B5EF4-FFF2-40B4-BE49-F238E27FC236}">
                <a16:creationId xmlns:a16="http://schemas.microsoft.com/office/drawing/2014/main" id="{41E754EF-461B-4C50-AD2B-C1FDA492777C}"/>
              </a:ext>
            </a:extLst>
          </p:cNvPr>
          <p:cNvSpPr/>
          <p:nvPr userDrawn="1"/>
        </p:nvSpPr>
        <p:spPr>
          <a:xfrm>
            <a:off x="8889357" y="6327085"/>
            <a:ext cx="393539" cy="393539"/>
          </a:xfrm>
          <a:prstGeom prst="rect">
            <a:avLst/>
          </a:prstGeom>
          <a:blipFill>
            <a:blip r:embed="rId2"/>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051ACB57-6530-4BE3-9C11-613815EB17BC}"/>
              </a:ext>
            </a:extLst>
          </p:cNvPr>
          <p:cNvSpPr txBox="1"/>
          <p:nvPr userDrawn="1"/>
        </p:nvSpPr>
        <p:spPr>
          <a:xfrm>
            <a:off x="2011388" y="2309951"/>
            <a:ext cx="8169224" cy="1569660"/>
          </a:xfrm>
          <a:prstGeom prst="rect">
            <a:avLst/>
          </a:prstGeom>
          <a:noFill/>
        </p:spPr>
        <p:txBody>
          <a:bodyPr wrap="none" rtlCol="0">
            <a:spAutoFit/>
          </a:bodyPr>
          <a:lstStyle/>
          <a:p>
            <a:r>
              <a:rPr lang="en-US" sz="9600" b="1" dirty="0">
                <a:solidFill>
                  <a:srgbClr val="004D49"/>
                </a:solidFill>
                <a:latin typeface="CarlMarx" panose="00000500000000000000" pitchFamily="50" charset="0"/>
                <a:cs typeface="Segoe UI" panose="020B0502040204020203" pitchFamily="34" charset="0"/>
              </a:rPr>
              <a:t>Slides and demo code</a:t>
            </a:r>
          </a:p>
        </p:txBody>
      </p:sp>
      <p:sp>
        <p:nvSpPr>
          <p:cNvPr id="2" name="TextBox 1">
            <a:extLst>
              <a:ext uri="{FF2B5EF4-FFF2-40B4-BE49-F238E27FC236}">
                <a16:creationId xmlns:a16="http://schemas.microsoft.com/office/drawing/2014/main" id="{A0DCE37D-92FA-4B35-BC4E-B21F63E3AFA9}"/>
              </a:ext>
            </a:extLst>
          </p:cNvPr>
          <p:cNvSpPr txBox="1"/>
          <p:nvPr userDrawn="1"/>
        </p:nvSpPr>
        <p:spPr>
          <a:xfrm>
            <a:off x="73572" y="3995071"/>
            <a:ext cx="12044855" cy="738664"/>
          </a:xfrm>
          <a:prstGeom prst="rect">
            <a:avLst/>
          </a:prstGeom>
          <a:noFill/>
        </p:spPr>
        <p:txBody>
          <a:bodyPr wrap="square" rtlCol="0">
            <a:spAutoFit/>
          </a:bodyPr>
          <a:lstStyle/>
          <a:p>
            <a:pPr marL="0" indent="0">
              <a:buNone/>
            </a:pPr>
            <a:r>
              <a:rPr lang="en-US" sz="2400" dirty="0">
                <a:solidFill>
                  <a:srgbClr val="0000FF"/>
                </a:solidFill>
                <a:latin typeface="Consolas" panose="020B0609020204030204" pitchFamily="49" charset="0"/>
              </a:rPr>
              <a:t>Start-Process</a:t>
            </a:r>
            <a:r>
              <a:rPr lang="en-US" sz="2400" dirty="0">
                <a:solidFill>
                  <a:prstClr val="black"/>
                </a:solidFill>
                <a:latin typeface="Consolas" panose="020B0609020204030204" pitchFamily="49" charset="0"/>
              </a:rPr>
              <a:t> </a:t>
            </a:r>
            <a:r>
              <a:rPr lang="en-US" sz="2400" dirty="0">
                <a:solidFill>
                  <a:srgbClr val="000080"/>
                </a:solidFill>
                <a:latin typeface="Consolas" panose="020B0609020204030204" pitchFamily="49" charset="0"/>
              </a:rPr>
              <a:t>-</a:t>
            </a:r>
            <a:r>
              <a:rPr lang="en-US" sz="2400" dirty="0" err="1">
                <a:solidFill>
                  <a:srgbClr val="000080"/>
                </a:solidFill>
                <a:latin typeface="Consolas" panose="020B0609020204030204" pitchFamily="49" charset="0"/>
              </a:rPr>
              <a:t>FilePath</a:t>
            </a:r>
            <a:r>
              <a:rPr lang="en-US" sz="2400" dirty="0">
                <a:solidFill>
                  <a:prstClr val="black"/>
                </a:solidFill>
                <a:latin typeface="Consolas" panose="020B0609020204030204" pitchFamily="49" charset="0"/>
              </a:rPr>
              <a:t> </a:t>
            </a:r>
            <a:r>
              <a:rPr lang="en-US" sz="2400" dirty="0">
                <a:solidFill>
                  <a:schemeClr val="accent6">
                    <a:lumMod val="50000"/>
                  </a:schemeClr>
                </a:solidFill>
                <a:latin typeface="Consolas" panose="020B0609020204030204" pitchFamily="49" charset="0"/>
              </a:rPr>
              <a:t>https://</a:t>
            </a:r>
            <a:r>
              <a:rPr lang="en-US" sz="2400" dirty="0" err="1">
                <a:solidFill>
                  <a:schemeClr val="accent6">
                    <a:lumMod val="50000"/>
                  </a:schemeClr>
                </a:solidFill>
                <a:latin typeface="Consolas" panose="020B0609020204030204" pitchFamily="49" charset="0"/>
              </a:rPr>
              <a:t>github.com</a:t>
            </a:r>
            <a:r>
              <a:rPr lang="en-US" sz="2400" dirty="0">
                <a:solidFill>
                  <a:schemeClr val="accent6">
                    <a:lumMod val="50000"/>
                  </a:schemeClr>
                </a:solidFill>
                <a:latin typeface="Consolas" panose="020B0609020204030204" pitchFamily="49" charset="0"/>
              </a:rPr>
              <a:t>/</a:t>
            </a:r>
            <a:r>
              <a:rPr lang="en-US" sz="2400" dirty="0" err="1">
                <a:solidFill>
                  <a:schemeClr val="accent6">
                    <a:lumMod val="50000"/>
                  </a:schemeClr>
                </a:solidFill>
                <a:latin typeface="Consolas" panose="020B0609020204030204" pitchFamily="49" charset="0"/>
              </a:rPr>
              <a:t>nanalakshmanan</a:t>
            </a:r>
            <a:r>
              <a:rPr lang="en-US" sz="2400" dirty="0">
                <a:solidFill>
                  <a:schemeClr val="accent6">
                    <a:lumMod val="50000"/>
                  </a:schemeClr>
                </a:solidFill>
                <a:latin typeface="Consolas" panose="020B0609020204030204" pitchFamily="49" charset="0"/>
              </a:rPr>
              <a:t>/PSConfEU2019 </a:t>
            </a:r>
          </a:p>
          <a:p>
            <a:endParaRPr lang="en-US" dirty="0"/>
          </a:p>
        </p:txBody>
      </p:sp>
    </p:spTree>
    <p:extLst>
      <p:ext uri="{BB962C8B-B14F-4D97-AF65-F5344CB8AC3E}">
        <p14:creationId xmlns:p14="http://schemas.microsoft.com/office/powerpoint/2010/main" val="2878180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NanaLakshmanan</a:t>
            </a:r>
            <a:endParaRPr lang="en-US" dirty="0"/>
          </a:p>
        </p:txBody>
      </p:sp>
    </p:spTree>
    <p:extLst>
      <p:ext uri="{BB962C8B-B14F-4D97-AF65-F5344CB8AC3E}">
        <p14:creationId xmlns:p14="http://schemas.microsoft.com/office/powerpoint/2010/main" val="374837688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cSld name="Title &amp;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lvl1pPr algn="l">
              <a:defRPr/>
            </a:lvl1pPr>
          </a:lstStyle>
          <a:p>
            <a:r>
              <a:rPr lang="en-US"/>
              <a:t>NanaLakshmanan</a:t>
            </a:r>
            <a:endParaRPr lang="en-US" dirty="0"/>
          </a:p>
        </p:txBody>
      </p:sp>
    </p:spTree>
    <p:extLst>
      <p:ext uri="{BB962C8B-B14F-4D97-AF65-F5344CB8AC3E}">
        <p14:creationId xmlns:p14="http://schemas.microsoft.com/office/powerpoint/2010/main" val="22427714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90FD8-1326-4A4F-87B6-EBE0889C72CB}"/>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5C7F8FE-1538-442B-83CD-90D117DDD92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p:txBody>
      </p:sp>
      <p:sp>
        <p:nvSpPr>
          <p:cNvPr id="5" name="Footer Placeholder 4">
            <a:extLst>
              <a:ext uri="{FF2B5EF4-FFF2-40B4-BE49-F238E27FC236}">
                <a16:creationId xmlns:a16="http://schemas.microsoft.com/office/drawing/2014/main" id="{C2FE425A-D41A-41F5-8424-1B1F3831765F}"/>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8149830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de ">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0" y="0"/>
            <a:ext cx="12192000" cy="6858000"/>
          </a:xfrm>
          <a:solidFill>
            <a:schemeClr val="bg1">
              <a:lumMod val="95000"/>
            </a:schemeClr>
          </a:solidFill>
        </p:spPr>
        <p:txBody>
          <a:bodyPr/>
          <a:lstStyle>
            <a:lvl1pPr marL="0" indent="0">
              <a:buNone/>
              <a:defRPr sz="2400">
                <a:solidFill>
                  <a:schemeClr val="tx1"/>
                </a:solidFill>
                <a:latin typeface="Consolas" panose="020B0609020204030204" pitchFamily="49"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dirty="0"/>
              <a:t>Mastertextformat bearbeiten</a:t>
            </a:r>
          </a:p>
        </p:txBody>
      </p:sp>
    </p:spTree>
    <p:extLst>
      <p:ext uri="{BB962C8B-B14F-4D97-AF65-F5344CB8AC3E}">
        <p14:creationId xmlns:p14="http://schemas.microsoft.com/office/powerpoint/2010/main" val="22501339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F03E1-C14B-4989-99D8-D0A96E3C320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 Placeholder 2">
            <a:extLst>
              <a:ext uri="{FF2B5EF4-FFF2-40B4-BE49-F238E27FC236}">
                <a16:creationId xmlns:a16="http://schemas.microsoft.com/office/drawing/2014/main" id="{F6712D79-FB75-4E13-A379-59BB07334E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5" name="Footer Placeholder 4">
            <a:extLst>
              <a:ext uri="{FF2B5EF4-FFF2-40B4-BE49-F238E27FC236}">
                <a16:creationId xmlns:a16="http://schemas.microsoft.com/office/drawing/2014/main" id="{6101932C-5986-46DA-AF53-E9CA7C375AE2}"/>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4073367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2181403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04E4B-FF11-4A36-9627-0AAB48872E94}"/>
              </a:ext>
            </a:extLst>
          </p:cNvPr>
          <p:cNvSpPr>
            <a:spLocks noGrp="1"/>
          </p:cNvSpPr>
          <p:nvPr>
            <p:ph type="title"/>
          </p:nvPr>
        </p:nvSpPr>
        <p:spPr/>
        <p:txBody>
          <a:bodyPr/>
          <a:lstStyle/>
          <a:p>
            <a:r>
              <a:rPr lang="de-DE"/>
              <a:t>Mastertitelformat bearbeiten</a:t>
            </a:r>
            <a:endParaRPr lang="en-US"/>
          </a:p>
        </p:txBody>
      </p:sp>
      <p:sp>
        <p:nvSpPr>
          <p:cNvPr id="3" name="Content Placeholder 2">
            <a:extLst>
              <a:ext uri="{FF2B5EF4-FFF2-40B4-BE49-F238E27FC236}">
                <a16:creationId xmlns:a16="http://schemas.microsoft.com/office/drawing/2014/main" id="{546CDB03-2E67-470F-9D63-67094F32D62C}"/>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4" name="Content Placeholder 3">
            <a:extLst>
              <a:ext uri="{FF2B5EF4-FFF2-40B4-BE49-F238E27FC236}">
                <a16:creationId xmlns:a16="http://schemas.microsoft.com/office/drawing/2014/main" id="{3FFF0660-D7AC-4C49-8907-DFB84E5C822C}"/>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p:txBody>
      </p:sp>
      <p:sp>
        <p:nvSpPr>
          <p:cNvPr id="6" name="Footer Placeholder 5">
            <a:extLst>
              <a:ext uri="{FF2B5EF4-FFF2-40B4-BE49-F238E27FC236}">
                <a16:creationId xmlns:a16="http://schemas.microsoft.com/office/drawing/2014/main" id="{2EDDB5A4-0630-4B40-B488-9A976EC8A115}"/>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42044141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without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lvl1pPr marL="0" indent="0">
              <a:buNone/>
              <a:defRPr/>
            </a:lvl1pPr>
            <a:lvl2pPr marL="457200" indent="0">
              <a:buNone/>
              <a:defRPr/>
            </a:lvl2pPr>
            <a:lvl3pPr marL="914400" indent="0">
              <a:buNone/>
              <a:defRPr/>
            </a:lvl3p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4198892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with 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5EFB9-8E36-4671-A151-3CE666AE07E3}"/>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 Placeholder 2">
            <a:extLst>
              <a:ext uri="{FF2B5EF4-FFF2-40B4-BE49-F238E27FC236}">
                <a16:creationId xmlns:a16="http://schemas.microsoft.com/office/drawing/2014/main" id="{76028DAC-E36D-4E77-A308-72BCE66FC7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a:extLst>
              <a:ext uri="{FF2B5EF4-FFF2-40B4-BE49-F238E27FC236}">
                <a16:creationId xmlns:a16="http://schemas.microsoft.com/office/drawing/2014/main" id="{5E9FE864-6B32-4AD3-80FE-67F8E6BF7708}"/>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p:txBody>
      </p:sp>
      <p:sp>
        <p:nvSpPr>
          <p:cNvPr id="5" name="Text Placeholder 4">
            <a:extLst>
              <a:ext uri="{FF2B5EF4-FFF2-40B4-BE49-F238E27FC236}">
                <a16:creationId xmlns:a16="http://schemas.microsoft.com/office/drawing/2014/main" id="{0A92C74A-E752-499E-9FBC-B8FAA73601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a:extLst>
              <a:ext uri="{FF2B5EF4-FFF2-40B4-BE49-F238E27FC236}">
                <a16:creationId xmlns:a16="http://schemas.microsoft.com/office/drawing/2014/main" id="{6CCE6938-B95C-4603-A4BA-8F1431405AFC}"/>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p:txBody>
      </p:sp>
      <p:sp>
        <p:nvSpPr>
          <p:cNvPr id="8" name="Footer Placeholder 7">
            <a:extLst>
              <a:ext uri="{FF2B5EF4-FFF2-40B4-BE49-F238E27FC236}">
                <a16:creationId xmlns:a16="http://schemas.microsoft.com/office/drawing/2014/main" id="{57FE6799-84CA-48BE-BE54-3AB979BDA4EC}"/>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562896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3.png"/><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theme" Target="../theme/theme2.xml"/><Relationship Id="rId5" Type="http://schemas.openxmlformats.org/officeDocument/2006/relationships/slideLayout" Target="../slideLayouts/slideLayout20.xml"/><Relationship Id="rId4"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7B2A21-7B75-4635-AD98-A0A37BEB671D}"/>
              </a:ext>
            </a:extLst>
          </p:cNvPr>
          <p:cNvSpPr>
            <a:spLocks noGrp="1"/>
          </p:cNvSpPr>
          <p:nvPr>
            <p:ph type="title"/>
          </p:nvPr>
        </p:nvSpPr>
        <p:spPr>
          <a:xfrm>
            <a:off x="838200" y="365125"/>
            <a:ext cx="10515600" cy="780769"/>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a:extLst>
              <a:ext uri="{FF2B5EF4-FFF2-40B4-BE49-F238E27FC236}">
                <a16:creationId xmlns:a16="http://schemas.microsoft.com/office/drawing/2014/main" id="{DDD6A2AB-3439-42BF-A097-0201EC7493D1}"/>
              </a:ext>
            </a:extLst>
          </p:cNvPr>
          <p:cNvSpPr>
            <a:spLocks noGrp="1"/>
          </p:cNvSpPr>
          <p:nvPr>
            <p:ph type="body" idx="1"/>
          </p:nvPr>
        </p:nvSpPr>
        <p:spPr>
          <a:xfrm>
            <a:off x="838200" y="1423686"/>
            <a:ext cx="10515600" cy="4753277"/>
          </a:xfrm>
          <a:prstGeom prst="rect">
            <a:avLst/>
          </a:prstGeom>
          <a:noFill/>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E49EED68-B9A3-4F77-9B03-8E7085C004EF}"/>
              </a:ext>
            </a:extLst>
          </p:cNvPr>
          <p:cNvSpPr>
            <a:spLocks noGrp="1"/>
          </p:cNvSpPr>
          <p:nvPr>
            <p:ph type="ftr" sz="quarter" idx="3"/>
          </p:nvPr>
        </p:nvSpPr>
        <p:spPr>
          <a:xfrm>
            <a:off x="9178724" y="6327085"/>
            <a:ext cx="2175075"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NanaLakshmanan</a:t>
            </a:r>
            <a:endParaRPr lang="en-US" dirty="0"/>
          </a:p>
        </p:txBody>
      </p:sp>
      <p:sp>
        <p:nvSpPr>
          <p:cNvPr id="6" name="Rectangle 5">
            <a:extLst>
              <a:ext uri="{FF2B5EF4-FFF2-40B4-BE49-F238E27FC236}">
                <a16:creationId xmlns:a16="http://schemas.microsoft.com/office/drawing/2014/main" id="{F7C98041-6681-45A5-AEB0-419EF10F1958}"/>
              </a:ext>
            </a:extLst>
          </p:cNvPr>
          <p:cNvSpPr/>
          <p:nvPr userDrawn="1"/>
        </p:nvSpPr>
        <p:spPr>
          <a:xfrm>
            <a:off x="8889357" y="6327085"/>
            <a:ext cx="393539" cy="393539"/>
          </a:xfrm>
          <a:prstGeom prst="rect">
            <a:avLst/>
          </a:prstGeom>
          <a:blipFill>
            <a:blip r:embed="rId17"/>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07906A78-65EE-4222-B502-834EDD88B1E2}"/>
              </a:ext>
            </a:extLst>
          </p:cNvPr>
          <p:cNvSpPr/>
          <p:nvPr userDrawn="1"/>
        </p:nvSpPr>
        <p:spPr>
          <a:xfrm>
            <a:off x="103207" y="5522993"/>
            <a:ext cx="1307939" cy="1307939"/>
          </a:xfrm>
          <a:prstGeom prst="rect">
            <a:avLst/>
          </a:prstGeom>
          <a:blipFill>
            <a:blip r:embed="rId18">
              <a:alphaModFix amt="65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9377244"/>
      </p:ext>
    </p:extLst>
  </p:cSld>
  <p:clrMap bg1="lt1" tx1="dk1" bg2="lt2" tx2="dk2" accent1="accent1" accent2="accent2" accent3="accent3" accent4="accent4" accent5="accent5" accent6="accent6" hlink="hlink" folHlink="folHlink"/>
  <p:sldLayoutIdLst>
    <p:sldLayoutId id="2147483664" r:id="rId1"/>
    <p:sldLayoutId id="2147483650" r:id="rId2"/>
    <p:sldLayoutId id="2147483658" r:id="rId3"/>
    <p:sldLayoutId id="2147483667" r:id="rId4"/>
    <p:sldLayoutId id="2147483651" r:id="rId5"/>
    <p:sldLayoutId id="2147483652" r:id="rId6"/>
    <p:sldLayoutId id="2147483659" r:id="rId7"/>
    <p:sldLayoutId id="2147483653" r:id="rId8"/>
    <p:sldLayoutId id="2147483660" r:id="rId9"/>
    <p:sldLayoutId id="2147483654" r:id="rId10"/>
    <p:sldLayoutId id="2147483655" r:id="rId11"/>
    <p:sldLayoutId id="2147483656" r:id="rId12"/>
    <p:sldLayoutId id="2147483661" r:id="rId13"/>
    <p:sldLayoutId id="2147483657" r:id="rId14"/>
    <p:sldLayoutId id="2147483671" r:id="rId15"/>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B3B9B5"/>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B44DF8A2-F171-4CC9-847D-D11B74B76C13}"/>
              </a:ext>
            </a:extLst>
          </p:cNvPr>
          <p:cNvSpPr/>
          <p:nvPr userDrawn="1"/>
        </p:nvSpPr>
        <p:spPr>
          <a:xfrm rot="20845192">
            <a:off x="2038965" y="-4610010"/>
            <a:ext cx="13293388" cy="12491330"/>
          </a:xfrm>
          <a:custGeom>
            <a:avLst/>
            <a:gdLst>
              <a:gd name="connsiteX0" fmla="*/ 0 w 13293388"/>
              <a:gd name="connsiteY0" fmla="*/ 11567827 h 12491330"/>
              <a:gd name="connsiteX1" fmla="*/ 4138256 w 13293388"/>
              <a:gd name="connsiteY1" fmla="*/ 12491330 h 12491330"/>
              <a:gd name="connsiteX2" fmla="*/ 0 w 13293388"/>
              <a:gd name="connsiteY2" fmla="*/ 12491330 h 12491330"/>
              <a:gd name="connsiteX3" fmla="*/ 0 w 13293388"/>
              <a:gd name="connsiteY3" fmla="*/ 3086484 h 12491330"/>
              <a:gd name="connsiteX4" fmla="*/ 10425109 w 13293388"/>
              <a:gd name="connsiteY4" fmla="*/ 5412977 h 12491330"/>
              <a:gd name="connsiteX5" fmla="*/ 8931404 w 13293388"/>
              <a:gd name="connsiteY5" fmla="*/ 12106332 h 12491330"/>
              <a:gd name="connsiteX6" fmla="*/ 0 w 13293388"/>
              <a:gd name="connsiteY6" fmla="*/ 10113178 h 12491330"/>
              <a:gd name="connsiteX7" fmla="*/ 13293388 w 13293388"/>
              <a:gd name="connsiteY7" fmla="*/ 0 h 12491330"/>
              <a:gd name="connsiteX8" fmla="*/ 13293387 w 13293388"/>
              <a:gd name="connsiteY8" fmla="*/ 612517 h 12491330"/>
              <a:gd name="connsiteX9" fmla="*/ 10548675 w 13293388"/>
              <a:gd name="connsiteY9" fmla="*/ 0 h 1249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293388" h="12491330">
                <a:moveTo>
                  <a:pt x="0" y="11567827"/>
                </a:moveTo>
                <a:lnTo>
                  <a:pt x="4138256" y="12491330"/>
                </a:lnTo>
                <a:lnTo>
                  <a:pt x="0" y="12491330"/>
                </a:lnTo>
                <a:close/>
                <a:moveTo>
                  <a:pt x="0" y="3086484"/>
                </a:moveTo>
                <a:lnTo>
                  <a:pt x="10425109" y="5412977"/>
                </a:lnTo>
                <a:lnTo>
                  <a:pt x="8931404" y="12106332"/>
                </a:lnTo>
                <a:lnTo>
                  <a:pt x="0" y="10113178"/>
                </a:lnTo>
                <a:close/>
                <a:moveTo>
                  <a:pt x="13293388" y="0"/>
                </a:moveTo>
                <a:lnTo>
                  <a:pt x="13293387" y="612517"/>
                </a:lnTo>
                <a:lnTo>
                  <a:pt x="10548675" y="0"/>
                </a:lnTo>
                <a:close/>
              </a:path>
            </a:pathLst>
          </a:custGeom>
          <a:blipFill dpi="0" rotWithShape="1">
            <a:blip r:embed="rId7">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FC17996D-8589-4714-9820-F726F7BE048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52FD80F5-3F6B-46BE-8FFC-A8BDCC7F73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a:extLst>
              <a:ext uri="{FF2B5EF4-FFF2-40B4-BE49-F238E27FC236}">
                <a16:creationId xmlns:a16="http://schemas.microsoft.com/office/drawing/2014/main" id="{94BBA52D-4171-4F2E-80C8-CE60ACEB96AE}"/>
              </a:ext>
            </a:extLst>
          </p:cNvPr>
          <p:cNvSpPr>
            <a:spLocks noGrp="1"/>
          </p:cNvSpPr>
          <p:nvPr>
            <p:ph type="ftr" sz="quarter" idx="3"/>
          </p:nvPr>
        </p:nvSpPr>
        <p:spPr>
          <a:xfrm>
            <a:off x="9180576" y="6327648"/>
            <a:ext cx="2176272" cy="365125"/>
          </a:xfrm>
          <a:prstGeom prst="rect">
            <a:avLst/>
          </a:prstGeom>
        </p:spPr>
        <p:txBody>
          <a:bodyPr vert="horz" lIns="91440" tIns="45720" rIns="91440" bIns="45720" rtlCol="0" anchor="ctr"/>
          <a:lstStyle>
            <a:lvl1pPr algn="l">
              <a:defRPr sz="1800">
                <a:solidFill>
                  <a:schemeClr val="tx1"/>
                </a:solidFill>
                <a:latin typeface="Segoe UI" panose="020B0502040204020203" pitchFamily="34" charset="0"/>
                <a:cs typeface="Segoe UI" panose="020B0502040204020203" pitchFamily="34" charset="0"/>
              </a:defRPr>
            </a:lvl1pPr>
          </a:lstStyle>
          <a:p>
            <a:r>
              <a:rPr lang="en-US"/>
              <a:t>NanaLakshmanan</a:t>
            </a:r>
            <a:endParaRPr lang="en-US" dirty="0"/>
          </a:p>
        </p:txBody>
      </p:sp>
    </p:spTree>
    <p:extLst>
      <p:ext uri="{BB962C8B-B14F-4D97-AF65-F5344CB8AC3E}">
        <p14:creationId xmlns:p14="http://schemas.microsoft.com/office/powerpoint/2010/main" val="33114340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6" r:id="rId3"/>
    <p:sldLayoutId id="2147483670" r:id="rId4"/>
    <p:sldLayoutId id="2147483674" r:id="rId5"/>
  </p:sldLayoutIdLst>
  <p:hf sldNum="0" hdr="0" dt="0"/>
  <p:txStyles>
    <p:title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tx1"/>
          </a:solidFill>
          <a:latin typeface="Segoe UI" panose="020B0502040204020203" pitchFamily="34" charset="0"/>
          <a:ea typeface="+mn-ea"/>
          <a:cs typeface="Segoe UI"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Segoe UI" panose="020B0502040204020203" pitchFamily="34" charset="0"/>
          <a:ea typeface="+mn-ea"/>
          <a:cs typeface="Segoe UI"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AWS Systems Manager and DSC</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Nana Lakshmanan</a:t>
            </a:r>
          </a:p>
          <a:p>
            <a:r>
              <a:rPr lang="en-US" dirty="0"/>
              <a:t>Dev Manager, AWS</a:t>
            </a:r>
          </a:p>
        </p:txBody>
      </p:sp>
      <p:pic>
        <p:nvPicPr>
          <p:cNvPr id="2" name="Picture 1">
            <a:extLst>
              <a:ext uri="{FF2B5EF4-FFF2-40B4-BE49-F238E27FC236}">
                <a16:creationId xmlns:a16="http://schemas.microsoft.com/office/drawing/2014/main" id="{B301AC6B-DD95-194E-A780-41BA1C594C4A}"/>
              </a:ext>
            </a:extLst>
          </p:cNvPr>
          <p:cNvPicPr>
            <a:picLocks noChangeAspect="1"/>
          </p:cNvPicPr>
          <p:nvPr/>
        </p:nvPicPr>
        <p:blipFill>
          <a:blip r:embed="rId3"/>
          <a:stretch>
            <a:fillRect/>
          </a:stretch>
        </p:blipFill>
        <p:spPr>
          <a:xfrm>
            <a:off x="698036" y="5907410"/>
            <a:ext cx="2565400" cy="419100"/>
          </a:xfrm>
          <a:prstGeom prst="rect">
            <a:avLst/>
          </a:prstGeom>
        </p:spPr>
      </p:pic>
    </p:spTree>
    <p:extLst>
      <p:ext uri="{BB962C8B-B14F-4D97-AF65-F5344CB8AC3E}">
        <p14:creationId xmlns:p14="http://schemas.microsoft.com/office/powerpoint/2010/main" val="5738523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AWS Systems Manager Capabilities</a:t>
            </a:r>
          </a:p>
        </p:txBody>
      </p:sp>
      <p:sp>
        <p:nvSpPr>
          <p:cNvPr id="106" name="TextBox 105">
            <a:extLst>
              <a:ext uri="{FF2B5EF4-FFF2-40B4-BE49-F238E27FC236}">
                <a16:creationId xmlns:a16="http://schemas.microsoft.com/office/drawing/2014/main" id="{917BA1A8-F133-439B-9B27-262B1FDFB138}"/>
              </a:ext>
            </a:extLst>
          </p:cNvPr>
          <p:cNvSpPr txBox="1"/>
          <p:nvPr/>
        </p:nvSpPr>
        <p:spPr>
          <a:xfrm>
            <a:off x="1712879" y="2015999"/>
            <a:ext cx="2859123" cy="379656"/>
          </a:xfrm>
          <a:prstGeom prst="rect">
            <a:avLst/>
          </a:prstGeom>
          <a:noFill/>
        </p:spPr>
        <p:txBody>
          <a:bodyPr wrap="square" rtlCol="0">
            <a:spAutoFit/>
          </a:bodyPr>
          <a:lstStyle/>
          <a:p>
            <a:pPr lvl="0">
              <a:spcBef>
                <a:spcPct val="20000"/>
              </a:spcBef>
              <a:defRPr/>
            </a:pPr>
            <a:r>
              <a:rPr lang="en-US" sz="1867" dirty="0">
                <a:solidFill>
                  <a:schemeClr val="bg1"/>
                </a:solidFill>
                <a:latin typeface="Amazon Ember Regular" charset="0"/>
              </a:rPr>
              <a:t>Resource Groups</a:t>
            </a:r>
          </a:p>
        </p:txBody>
      </p:sp>
      <p:sp>
        <p:nvSpPr>
          <p:cNvPr id="109" name="TextBox 108">
            <a:extLst>
              <a:ext uri="{FF2B5EF4-FFF2-40B4-BE49-F238E27FC236}">
                <a16:creationId xmlns:a16="http://schemas.microsoft.com/office/drawing/2014/main" id="{A12E92FC-0690-45EC-AA7B-672B26A92CC7}"/>
              </a:ext>
            </a:extLst>
          </p:cNvPr>
          <p:cNvSpPr txBox="1"/>
          <p:nvPr/>
        </p:nvSpPr>
        <p:spPr>
          <a:xfrm>
            <a:off x="1712879" y="3334091"/>
            <a:ext cx="2859123" cy="379656"/>
          </a:xfrm>
          <a:prstGeom prst="rect">
            <a:avLst/>
          </a:prstGeom>
          <a:noFill/>
        </p:spPr>
        <p:txBody>
          <a:bodyPr wrap="square" rtlCol="0">
            <a:spAutoFit/>
          </a:bodyPr>
          <a:lstStyle/>
          <a:p>
            <a:r>
              <a:rPr lang="en-US" sz="1867" dirty="0">
                <a:solidFill>
                  <a:schemeClr val="bg1"/>
                </a:solidFill>
                <a:latin typeface="Amazon Ember Regular" charset="0"/>
              </a:rPr>
              <a:t>Run Command</a:t>
            </a:r>
          </a:p>
        </p:txBody>
      </p:sp>
      <p:sp>
        <p:nvSpPr>
          <p:cNvPr id="115" name="TextBox 114">
            <a:extLst>
              <a:ext uri="{FF2B5EF4-FFF2-40B4-BE49-F238E27FC236}">
                <a16:creationId xmlns:a16="http://schemas.microsoft.com/office/drawing/2014/main" id="{E430F2CE-D4F1-4EF6-B1AF-B51453B6CC7A}"/>
              </a:ext>
            </a:extLst>
          </p:cNvPr>
          <p:cNvSpPr txBox="1"/>
          <p:nvPr/>
        </p:nvSpPr>
        <p:spPr>
          <a:xfrm>
            <a:off x="1712879" y="4671747"/>
            <a:ext cx="2859123" cy="379656"/>
          </a:xfrm>
          <a:prstGeom prst="rect">
            <a:avLst/>
          </a:prstGeom>
          <a:noFill/>
        </p:spPr>
        <p:txBody>
          <a:bodyPr wrap="square" rtlCol="0">
            <a:spAutoFit/>
          </a:bodyPr>
          <a:lstStyle/>
          <a:p>
            <a:r>
              <a:rPr lang="en-US" sz="1867" dirty="0">
                <a:solidFill>
                  <a:schemeClr val="bg1"/>
                </a:solidFill>
                <a:latin typeface="Amazon Ember Regular" charset="0"/>
              </a:rPr>
              <a:t>Inventory</a:t>
            </a:r>
          </a:p>
        </p:txBody>
      </p:sp>
      <p:sp>
        <p:nvSpPr>
          <p:cNvPr id="118" name="TextBox 117">
            <a:extLst>
              <a:ext uri="{FF2B5EF4-FFF2-40B4-BE49-F238E27FC236}">
                <a16:creationId xmlns:a16="http://schemas.microsoft.com/office/drawing/2014/main" id="{2F66FFB8-561F-463E-B7D0-404AC1A4CC82}"/>
              </a:ext>
            </a:extLst>
          </p:cNvPr>
          <p:cNvSpPr txBox="1"/>
          <p:nvPr/>
        </p:nvSpPr>
        <p:spPr>
          <a:xfrm>
            <a:off x="5534311" y="2015999"/>
            <a:ext cx="2228696" cy="379656"/>
          </a:xfrm>
          <a:prstGeom prst="rect">
            <a:avLst/>
          </a:prstGeom>
          <a:noFill/>
        </p:spPr>
        <p:txBody>
          <a:bodyPr wrap="square" rtlCol="0">
            <a:spAutoFit/>
          </a:bodyPr>
          <a:lstStyle/>
          <a:p>
            <a:pPr lvl="0">
              <a:spcBef>
                <a:spcPct val="20000"/>
              </a:spcBef>
              <a:defRPr/>
            </a:pPr>
            <a:r>
              <a:rPr lang="en-US" sz="1867" dirty="0">
                <a:solidFill>
                  <a:schemeClr val="bg1"/>
                </a:solidFill>
                <a:latin typeface="Amazon Ember Regular" charset="0"/>
              </a:rPr>
              <a:t>Patch Manager</a:t>
            </a:r>
          </a:p>
        </p:txBody>
      </p:sp>
      <p:sp>
        <p:nvSpPr>
          <p:cNvPr id="121" name="TextBox 120">
            <a:extLst>
              <a:ext uri="{FF2B5EF4-FFF2-40B4-BE49-F238E27FC236}">
                <a16:creationId xmlns:a16="http://schemas.microsoft.com/office/drawing/2014/main" id="{3873D0E3-5C2C-47A6-BE01-C119CCC79DF2}"/>
              </a:ext>
            </a:extLst>
          </p:cNvPr>
          <p:cNvSpPr txBox="1"/>
          <p:nvPr/>
        </p:nvSpPr>
        <p:spPr>
          <a:xfrm>
            <a:off x="5534311" y="3334091"/>
            <a:ext cx="2228696" cy="379656"/>
          </a:xfrm>
          <a:prstGeom prst="rect">
            <a:avLst/>
          </a:prstGeom>
          <a:noFill/>
        </p:spPr>
        <p:txBody>
          <a:bodyPr wrap="square" rtlCol="0">
            <a:spAutoFit/>
          </a:bodyPr>
          <a:lstStyle/>
          <a:p>
            <a:pPr lvl="0">
              <a:spcBef>
                <a:spcPct val="20000"/>
              </a:spcBef>
              <a:defRPr/>
            </a:pPr>
            <a:r>
              <a:rPr lang="en-US" sz="1867" dirty="0">
                <a:solidFill>
                  <a:schemeClr val="bg1"/>
                </a:solidFill>
                <a:latin typeface="Amazon Ember Regular" charset="0"/>
              </a:rPr>
              <a:t>Automation</a:t>
            </a:r>
          </a:p>
        </p:txBody>
      </p:sp>
      <p:sp>
        <p:nvSpPr>
          <p:cNvPr id="124" name="TextBox 123">
            <a:extLst>
              <a:ext uri="{FF2B5EF4-FFF2-40B4-BE49-F238E27FC236}">
                <a16:creationId xmlns:a16="http://schemas.microsoft.com/office/drawing/2014/main" id="{800E7CD7-4BEA-4987-AE2B-B689BDE991CC}"/>
              </a:ext>
            </a:extLst>
          </p:cNvPr>
          <p:cNvSpPr txBox="1"/>
          <p:nvPr/>
        </p:nvSpPr>
        <p:spPr>
          <a:xfrm>
            <a:off x="5534311" y="4671747"/>
            <a:ext cx="2228696" cy="379656"/>
          </a:xfrm>
          <a:prstGeom prst="rect">
            <a:avLst/>
          </a:prstGeom>
          <a:noFill/>
        </p:spPr>
        <p:txBody>
          <a:bodyPr wrap="square" rtlCol="0">
            <a:spAutoFit/>
          </a:bodyPr>
          <a:lstStyle/>
          <a:p>
            <a:pPr lvl="0">
              <a:spcBef>
                <a:spcPct val="20000"/>
              </a:spcBef>
              <a:defRPr/>
            </a:pPr>
            <a:r>
              <a:rPr lang="en-US" sz="1867" dirty="0">
                <a:solidFill>
                  <a:schemeClr val="bg1"/>
                </a:solidFill>
                <a:latin typeface="Amazon Ember Regular" charset="0"/>
              </a:rPr>
              <a:t>Parameter Store</a:t>
            </a:r>
          </a:p>
        </p:txBody>
      </p:sp>
      <p:sp>
        <p:nvSpPr>
          <p:cNvPr id="128" name="TextBox 127">
            <a:extLst>
              <a:ext uri="{FF2B5EF4-FFF2-40B4-BE49-F238E27FC236}">
                <a16:creationId xmlns:a16="http://schemas.microsoft.com/office/drawing/2014/main" id="{33211CAB-476B-49B3-A1E3-EF0C3A4B6EB4}"/>
              </a:ext>
            </a:extLst>
          </p:cNvPr>
          <p:cNvSpPr txBox="1"/>
          <p:nvPr/>
        </p:nvSpPr>
        <p:spPr>
          <a:xfrm>
            <a:off x="9332877" y="3334091"/>
            <a:ext cx="2859123" cy="379656"/>
          </a:xfrm>
          <a:prstGeom prst="rect">
            <a:avLst/>
          </a:prstGeom>
          <a:noFill/>
        </p:spPr>
        <p:txBody>
          <a:bodyPr wrap="square" rtlCol="0">
            <a:spAutoFit/>
          </a:bodyPr>
          <a:lstStyle/>
          <a:p>
            <a:r>
              <a:rPr lang="en-US" sz="1867" dirty="0">
                <a:solidFill>
                  <a:schemeClr val="bg1"/>
                </a:solidFill>
                <a:latin typeface="Amazon Ember Regular" charset="0"/>
              </a:rPr>
              <a:t>Maintenance Window</a:t>
            </a:r>
          </a:p>
        </p:txBody>
      </p:sp>
      <p:sp>
        <p:nvSpPr>
          <p:cNvPr id="130" name="TextBox 129">
            <a:extLst>
              <a:ext uri="{FF2B5EF4-FFF2-40B4-BE49-F238E27FC236}">
                <a16:creationId xmlns:a16="http://schemas.microsoft.com/office/drawing/2014/main" id="{287DA09D-11A4-418E-8E5E-4677F99EA6F9}"/>
              </a:ext>
            </a:extLst>
          </p:cNvPr>
          <p:cNvSpPr txBox="1"/>
          <p:nvPr/>
        </p:nvSpPr>
        <p:spPr>
          <a:xfrm>
            <a:off x="9364773" y="2015999"/>
            <a:ext cx="2228696" cy="379656"/>
          </a:xfrm>
          <a:prstGeom prst="rect">
            <a:avLst/>
          </a:prstGeom>
          <a:noFill/>
        </p:spPr>
        <p:txBody>
          <a:bodyPr wrap="square" rtlCol="0">
            <a:spAutoFit/>
          </a:bodyPr>
          <a:lstStyle/>
          <a:p>
            <a:r>
              <a:rPr lang="en-US" sz="1867" dirty="0">
                <a:solidFill>
                  <a:schemeClr val="bg1"/>
                </a:solidFill>
                <a:latin typeface="Amazon Ember Regular" charset="0"/>
              </a:rPr>
              <a:t>State Manager</a:t>
            </a:r>
          </a:p>
        </p:txBody>
      </p:sp>
      <p:grpSp>
        <p:nvGrpSpPr>
          <p:cNvPr id="16" name="Group 15">
            <a:extLst>
              <a:ext uri="{FF2B5EF4-FFF2-40B4-BE49-F238E27FC236}">
                <a16:creationId xmlns:a16="http://schemas.microsoft.com/office/drawing/2014/main" id="{C2E86518-6E14-4982-AC08-1962A63C45DA}"/>
              </a:ext>
            </a:extLst>
          </p:cNvPr>
          <p:cNvGrpSpPr/>
          <p:nvPr/>
        </p:nvGrpSpPr>
        <p:grpSpPr>
          <a:xfrm>
            <a:off x="4284867" y="3035281"/>
            <a:ext cx="1205261" cy="1007987"/>
            <a:chOff x="3213650" y="2276461"/>
            <a:chExt cx="903946" cy="755990"/>
          </a:xfrm>
        </p:grpSpPr>
        <p:sp>
          <p:nvSpPr>
            <p:cNvPr id="83" name="Oval 82">
              <a:extLst>
                <a:ext uri="{FF2B5EF4-FFF2-40B4-BE49-F238E27FC236}">
                  <a16:creationId xmlns:a16="http://schemas.microsoft.com/office/drawing/2014/main" id="{3A486C3D-EE75-410D-AE33-527057071396}"/>
                </a:ext>
              </a:extLst>
            </p:cNvPr>
            <p:cNvSpPr/>
            <p:nvPr/>
          </p:nvSpPr>
          <p:spPr>
            <a:xfrm>
              <a:off x="3213650" y="2276461"/>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22" name="Straight Connector 121">
              <a:extLst>
                <a:ext uri="{FF2B5EF4-FFF2-40B4-BE49-F238E27FC236}">
                  <a16:creationId xmlns:a16="http://schemas.microsoft.com/office/drawing/2014/main" id="{160A4A75-98AA-4CA0-8F83-8B5FDBA00979}"/>
                </a:ext>
              </a:extLst>
            </p:cNvPr>
            <p:cNvCxnSpPr/>
            <p:nvPr/>
          </p:nvCxnSpPr>
          <p:spPr>
            <a:xfrm>
              <a:off x="4117596" y="2420762"/>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12" name="Group 4">
              <a:extLst>
                <a:ext uri="{FF2B5EF4-FFF2-40B4-BE49-F238E27FC236}">
                  <a16:creationId xmlns:a16="http://schemas.microsoft.com/office/drawing/2014/main" id="{10FA0F9B-0D0B-4E95-9F97-C1CFB87C0E67}"/>
                </a:ext>
              </a:extLst>
            </p:cNvPr>
            <p:cNvGrpSpPr>
              <a:grpSpLocks noChangeAspect="1"/>
            </p:cNvGrpSpPr>
            <p:nvPr/>
          </p:nvGrpSpPr>
          <p:grpSpPr bwMode="auto">
            <a:xfrm>
              <a:off x="3390905" y="2466973"/>
              <a:ext cx="395288" cy="361949"/>
              <a:chOff x="2136" y="1554"/>
              <a:chExt cx="249" cy="228"/>
            </a:xfrm>
            <a:gradFill>
              <a:gsLst>
                <a:gs pos="0">
                  <a:schemeClr val="accent4">
                    <a:lumMod val="75000"/>
                  </a:schemeClr>
                </a:gs>
                <a:gs pos="100000">
                  <a:schemeClr val="accent4"/>
                </a:gs>
              </a:gsLst>
              <a:lin ang="13500000" scaled="1"/>
            </a:gradFill>
          </p:grpSpPr>
          <p:sp>
            <p:nvSpPr>
              <p:cNvPr id="14" name="Freeform 5">
                <a:extLst>
                  <a:ext uri="{FF2B5EF4-FFF2-40B4-BE49-F238E27FC236}">
                    <a16:creationId xmlns:a16="http://schemas.microsoft.com/office/drawing/2014/main" id="{C1EB3673-8363-4820-93CC-0421B5477221}"/>
                  </a:ext>
                </a:extLst>
              </p:cNvPr>
              <p:cNvSpPr>
                <a:spLocks/>
              </p:cNvSpPr>
              <p:nvPr/>
            </p:nvSpPr>
            <p:spPr bwMode="auto">
              <a:xfrm>
                <a:off x="2140" y="1554"/>
                <a:ext cx="245" cy="112"/>
              </a:xfrm>
              <a:custGeom>
                <a:avLst/>
                <a:gdLst>
                  <a:gd name="T0" fmla="*/ 4 w 203"/>
                  <a:gd name="T1" fmla="*/ 92 h 92"/>
                  <a:gd name="T2" fmla="*/ 8 w 203"/>
                  <a:gd name="T3" fmla="*/ 88 h 92"/>
                  <a:gd name="T4" fmla="*/ 52 w 203"/>
                  <a:gd name="T5" fmla="*/ 44 h 92"/>
                  <a:gd name="T6" fmla="*/ 148 w 203"/>
                  <a:gd name="T7" fmla="*/ 44 h 92"/>
                  <a:gd name="T8" fmla="*/ 148 w 203"/>
                  <a:gd name="T9" fmla="*/ 80 h 92"/>
                  <a:gd name="T10" fmla="*/ 203 w 203"/>
                  <a:gd name="T11" fmla="*/ 40 h 92"/>
                  <a:gd name="T12" fmla="*/ 148 w 203"/>
                  <a:gd name="T13" fmla="*/ 0 h 92"/>
                  <a:gd name="T14" fmla="*/ 148 w 203"/>
                  <a:gd name="T15" fmla="*/ 36 h 92"/>
                  <a:gd name="T16" fmla="*/ 52 w 203"/>
                  <a:gd name="T17" fmla="*/ 36 h 92"/>
                  <a:gd name="T18" fmla="*/ 0 w 203"/>
                  <a:gd name="T19" fmla="*/ 88 h 92"/>
                  <a:gd name="T20" fmla="*/ 4 w 203"/>
                  <a:gd name="T21"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3" h="92">
                    <a:moveTo>
                      <a:pt x="4" y="92"/>
                    </a:moveTo>
                    <a:cubicBezTo>
                      <a:pt x="6" y="92"/>
                      <a:pt x="8" y="90"/>
                      <a:pt x="8" y="88"/>
                    </a:cubicBezTo>
                    <a:cubicBezTo>
                      <a:pt x="8" y="63"/>
                      <a:pt x="28" y="44"/>
                      <a:pt x="52" y="44"/>
                    </a:cubicBezTo>
                    <a:cubicBezTo>
                      <a:pt x="148" y="44"/>
                      <a:pt x="148" y="44"/>
                      <a:pt x="148" y="44"/>
                    </a:cubicBezTo>
                    <a:cubicBezTo>
                      <a:pt x="148" y="80"/>
                      <a:pt x="148" y="80"/>
                      <a:pt x="148" y="80"/>
                    </a:cubicBezTo>
                    <a:cubicBezTo>
                      <a:pt x="203" y="40"/>
                      <a:pt x="203" y="40"/>
                      <a:pt x="203" y="40"/>
                    </a:cubicBezTo>
                    <a:cubicBezTo>
                      <a:pt x="148" y="0"/>
                      <a:pt x="148" y="0"/>
                      <a:pt x="148" y="0"/>
                    </a:cubicBezTo>
                    <a:cubicBezTo>
                      <a:pt x="148" y="36"/>
                      <a:pt x="148" y="36"/>
                      <a:pt x="148" y="36"/>
                    </a:cubicBezTo>
                    <a:cubicBezTo>
                      <a:pt x="52" y="36"/>
                      <a:pt x="52" y="36"/>
                      <a:pt x="52" y="36"/>
                    </a:cubicBezTo>
                    <a:cubicBezTo>
                      <a:pt x="23" y="36"/>
                      <a:pt x="0" y="59"/>
                      <a:pt x="0" y="88"/>
                    </a:cubicBezTo>
                    <a:cubicBezTo>
                      <a:pt x="0" y="90"/>
                      <a:pt x="2" y="92"/>
                      <a:pt x="4" y="92"/>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15" name="Freeform 6">
                <a:extLst>
                  <a:ext uri="{FF2B5EF4-FFF2-40B4-BE49-F238E27FC236}">
                    <a16:creationId xmlns:a16="http://schemas.microsoft.com/office/drawing/2014/main" id="{A1CF0BC6-BCB7-45E9-876F-BDDE0D36E43C}"/>
                  </a:ext>
                </a:extLst>
              </p:cNvPr>
              <p:cNvSpPr>
                <a:spLocks/>
              </p:cNvSpPr>
              <p:nvPr/>
            </p:nvSpPr>
            <p:spPr bwMode="auto">
              <a:xfrm>
                <a:off x="2136" y="1671"/>
                <a:ext cx="245" cy="111"/>
              </a:xfrm>
              <a:custGeom>
                <a:avLst/>
                <a:gdLst>
                  <a:gd name="T0" fmla="*/ 199 w 203"/>
                  <a:gd name="T1" fmla="*/ 0 h 92"/>
                  <a:gd name="T2" fmla="*/ 195 w 203"/>
                  <a:gd name="T3" fmla="*/ 4 h 92"/>
                  <a:gd name="T4" fmla="*/ 151 w 203"/>
                  <a:gd name="T5" fmla="*/ 48 h 92"/>
                  <a:gd name="T6" fmla="*/ 55 w 203"/>
                  <a:gd name="T7" fmla="*/ 48 h 92"/>
                  <a:gd name="T8" fmla="*/ 55 w 203"/>
                  <a:gd name="T9" fmla="*/ 12 h 92"/>
                  <a:gd name="T10" fmla="*/ 0 w 203"/>
                  <a:gd name="T11" fmla="*/ 52 h 92"/>
                  <a:gd name="T12" fmla="*/ 55 w 203"/>
                  <a:gd name="T13" fmla="*/ 92 h 92"/>
                  <a:gd name="T14" fmla="*/ 55 w 203"/>
                  <a:gd name="T15" fmla="*/ 56 h 92"/>
                  <a:gd name="T16" fmla="*/ 151 w 203"/>
                  <a:gd name="T17" fmla="*/ 56 h 92"/>
                  <a:gd name="T18" fmla="*/ 203 w 203"/>
                  <a:gd name="T19" fmla="*/ 4 h 92"/>
                  <a:gd name="T20" fmla="*/ 199 w 203"/>
                  <a:gd name="T21"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3" h="92">
                    <a:moveTo>
                      <a:pt x="199" y="0"/>
                    </a:moveTo>
                    <a:cubicBezTo>
                      <a:pt x="197" y="0"/>
                      <a:pt x="195" y="1"/>
                      <a:pt x="195" y="4"/>
                    </a:cubicBezTo>
                    <a:cubicBezTo>
                      <a:pt x="195" y="28"/>
                      <a:pt x="175" y="48"/>
                      <a:pt x="151" y="48"/>
                    </a:cubicBezTo>
                    <a:cubicBezTo>
                      <a:pt x="55" y="48"/>
                      <a:pt x="55" y="48"/>
                      <a:pt x="55" y="48"/>
                    </a:cubicBezTo>
                    <a:cubicBezTo>
                      <a:pt x="55" y="12"/>
                      <a:pt x="55" y="12"/>
                      <a:pt x="55" y="12"/>
                    </a:cubicBezTo>
                    <a:cubicBezTo>
                      <a:pt x="0" y="52"/>
                      <a:pt x="0" y="52"/>
                      <a:pt x="0" y="52"/>
                    </a:cubicBezTo>
                    <a:cubicBezTo>
                      <a:pt x="55" y="92"/>
                      <a:pt x="55" y="92"/>
                      <a:pt x="55" y="92"/>
                    </a:cubicBezTo>
                    <a:cubicBezTo>
                      <a:pt x="55" y="56"/>
                      <a:pt x="55" y="56"/>
                      <a:pt x="55" y="56"/>
                    </a:cubicBezTo>
                    <a:cubicBezTo>
                      <a:pt x="151" y="56"/>
                      <a:pt x="151" y="56"/>
                      <a:pt x="151" y="56"/>
                    </a:cubicBezTo>
                    <a:cubicBezTo>
                      <a:pt x="180" y="56"/>
                      <a:pt x="203" y="32"/>
                      <a:pt x="203" y="4"/>
                    </a:cubicBezTo>
                    <a:cubicBezTo>
                      <a:pt x="203" y="1"/>
                      <a:pt x="201" y="0"/>
                      <a:pt x="199" y="0"/>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29" name="Group 28">
            <a:extLst>
              <a:ext uri="{FF2B5EF4-FFF2-40B4-BE49-F238E27FC236}">
                <a16:creationId xmlns:a16="http://schemas.microsoft.com/office/drawing/2014/main" id="{7954EB5A-0B29-450E-BE00-4077B1D968A4}"/>
              </a:ext>
            </a:extLst>
          </p:cNvPr>
          <p:cNvGrpSpPr/>
          <p:nvPr/>
        </p:nvGrpSpPr>
        <p:grpSpPr>
          <a:xfrm>
            <a:off x="479614" y="4372937"/>
            <a:ext cx="1193935" cy="1007987"/>
            <a:chOff x="359710" y="3279703"/>
            <a:chExt cx="895451" cy="755990"/>
          </a:xfrm>
        </p:grpSpPr>
        <p:grpSp>
          <p:nvGrpSpPr>
            <p:cNvPr id="5" name="Group 4">
              <a:extLst>
                <a:ext uri="{FF2B5EF4-FFF2-40B4-BE49-F238E27FC236}">
                  <a16:creationId xmlns:a16="http://schemas.microsoft.com/office/drawing/2014/main" id="{6B6B9C9D-F8CE-422E-9AEE-609E776BC9EC}"/>
                </a:ext>
              </a:extLst>
            </p:cNvPr>
            <p:cNvGrpSpPr/>
            <p:nvPr/>
          </p:nvGrpSpPr>
          <p:grpSpPr>
            <a:xfrm>
              <a:off x="359710" y="3279703"/>
              <a:ext cx="895451" cy="755990"/>
              <a:chOff x="359710" y="3279703"/>
              <a:chExt cx="895451" cy="755990"/>
            </a:xfrm>
          </p:grpSpPr>
          <p:sp>
            <p:nvSpPr>
              <p:cNvPr id="113" name="Oval 112">
                <a:extLst>
                  <a:ext uri="{FF2B5EF4-FFF2-40B4-BE49-F238E27FC236}">
                    <a16:creationId xmlns:a16="http://schemas.microsoft.com/office/drawing/2014/main" id="{4B9270A5-CDA9-451B-8A0B-57512EC12EC6}"/>
                  </a:ext>
                </a:extLst>
              </p:cNvPr>
              <p:cNvSpPr/>
              <p:nvPr/>
            </p:nvSpPr>
            <p:spPr>
              <a:xfrm>
                <a:off x="359710" y="3279703"/>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16" name="Straight Connector 115">
                <a:extLst>
                  <a:ext uri="{FF2B5EF4-FFF2-40B4-BE49-F238E27FC236}">
                    <a16:creationId xmlns:a16="http://schemas.microsoft.com/office/drawing/2014/main" id="{8FAB6E91-2FD4-4A58-98CF-1ED16D41A730}"/>
                  </a:ext>
                </a:extLst>
              </p:cNvPr>
              <p:cNvCxnSpPr/>
              <p:nvPr/>
            </p:nvCxnSpPr>
            <p:spPr>
              <a:xfrm>
                <a:off x="1255161" y="3424004"/>
                <a:ext cx="0" cy="467388"/>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18" name="Group 9">
              <a:extLst>
                <a:ext uri="{FF2B5EF4-FFF2-40B4-BE49-F238E27FC236}">
                  <a16:creationId xmlns:a16="http://schemas.microsoft.com/office/drawing/2014/main" id="{06C74D69-EAAB-41F9-A1E8-2DFF4CC4E083}"/>
                </a:ext>
              </a:extLst>
            </p:cNvPr>
            <p:cNvGrpSpPr>
              <a:grpSpLocks noChangeAspect="1"/>
            </p:cNvGrpSpPr>
            <p:nvPr/>
          </p:nvGrpSpPr>
          <p:grpSpPr bwMode="auto">
            <a:xfrm>
              <a:off x="553554" y="3472755"/>
              <a:ext cx="368301" cy="369886"/>
              <a:chOff x="348" y="2200"/>
              <a:chExt cx="232" cy="233"/>
            </a:xfrm>
            <a:gradFill>
              <a:gsLst>
                <a:gs pos="0">
                  <a:schemeClr val="accent4">
                    <a:lumMod val="75000"/>
                  </a:schemeClr>
                </a:gs>
                <a:gs pos="100000">
                  <a:schemeClr val="accent4"/>
                </a:gs>
              </a:gsLst>
              <a:lin ang="13500000" scaled="1"/>
            </a:gradFill>
          </p:grpSpPr>
          <p:sp>
            <p:nvSpPr>
              <p:cNvPr id="20" name="Oval 10">
                <a:extLst>
                  <a:ext uri="{FF2B5EF4-FFF2-40B4-BE49-F238E27FC236}">
                    <a16:creationId xmlns:a16="http://schemas.microsoft.com/office/drawing/2014/main" id="{F4C0E8BA-990E-4BE6-A91F-17724A83AA38}"/>
                  </a:ext>
                </a:extLst>
              </p:cNvPr>
              <p:cNvSpPr>
                <a:spLocks noChangeArrowheads="1"/>
              </p:cNvSpPr>
              <p:nvPr/>
            </p:nvSpPr>
            <p:spPr bwMode="auto">
              <a:xfrm>
                <a:off x="348" y="2366"/>
                <a:ext cx="66" cy="67"/>
              </a:xfrm>
              <a:prstGeom prst="ellipse">
                <a:avLst/>
              </a:pr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1" name="Oval 11">
                <a:extLst>
                  <a:ext uri="{FF2B5EF4-FFF2-40B4-BE49-F238E27FC236}">
                    <a16:creationId xmlns:a16="http://schemas.microsoft.com/office/drawing/2014/main" id="{D813FE6B-6FBB-482E-9E1F-9B23EC00BFE3}"/>
                  </a:ext>
                </a:extLst>
              </p:cNvPr>
              <p:cNvSpPr>
                <a:spLocks noChangeArrowheads="1"/>
              </p:cNvSpPr>
              <p:nvPr/>
            </p:nvSpPr>
            <p:spPr bwMode="auto">
              <a:xfrm>
                <a:off x="431" y="2366"/>
                <a:ext cx="66" cy="6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dirty="0"/>
              </a:p>
            </p:txBody>
          </p:sp>
          <p:sp>
            <p:nvSpPr>
              <p:cNvPr id="22" name="Oval 12">
                <a:extLst>
                  <a:ext uri="{FF2B5EF4-FFF2-40B4-BE49-F238E27FC236}">
                    <a16:creationId xmlns:a16="http://schemas.microsoft.com/office/drawing/2014/main" id="{8D6FF46F-3547-419A-93A3-9C3C720C2461}"/>
                  </a:ext>
                </a:extLst>
              </p:cNvPr>
              <p:cNvSpPr>
                <a:spLocks noChangeArrowheads="1"/>
              </p:cNvSpPr>
              <p:nvPr/>
            </p:nvSpPr>
            <p:spPr bwMode="auto">
              <a:xfrm>
                <a:off x="514" y="2366"/>
                <a:ext cx="66" cy="6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3" name="Oval 13">
                <a:extLst>
                  <a:ext uri="{FF2B5EF4-FFF2-40B4-BE49-F238E27FC236}">
                    <a16:creationId xmlns:a16="http://schemas.microsoft.com/office/drawing/2014/main" id="{C0F1C3A7-4831-4661-A007-6D1680CA9C08}"/>
                  </a:ext>
                </a:extLst>
              </p:cNvPr>
              <p:cNvSpPr>
                <a:spLocks noChangeArrowheads="1"/>
              </p:cNvSpPr>
              <p:nvPr/>
            </p:nvSpPr>
            <p:spPr bwMode="auto">
              <a:xfrm>
                <a:off x="348" y="2283"/>
                <a:ext cx="66" cy="6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4" name="Oval 14">
                <a:extLst>
                  <a:ext uri="{FF2B5EF4-FFF2-40B4-BE49-F238E27FC236}">
                    <a16:creationId xmlns:a16="http://schemas.microsoft.com/office/drawing/2014/main" id="{46D4E857-85D0-43D4-8071-6F6BF4706B62}"/>
                  </a:ext>
                </a:extLst>
              </p:cNvPr>
              <p:cNvSpPr>
                <a:spLocks noChangeArrowheads="1"/>
              </p:cNvSpPr>
              <p:nvPr/>
            </p:nvSpPr>
            <p:spPr bwMode="auto">
              <a:xfrm>
                <a:off x="431" y="2283"/>
                <a:ext cx="66" cy="67"/>
              </a:xfrm>
              <a:prstGeom prst="ellipse">
                <a:avLst/>
              </a:pr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5" name="Oval 15">
                <a:extLst>
                  <a:ext uri="{FF2B5EF4-FFF2-40B4-BE49-F238E27FC236}">
                    <a16:creationId xmlns:a16="http://schemas.microsoft.com/office/drawing/2014/main" id="{F8663D7E-DC59-4CCF-BFB4-71E891C1914C}"/>
                  </a:ext>
                </a:extLst>
              </p:cNvPr>
              <p:cNvSpPr>
                <a:spLocks noChangeArrowheads="1"/>
              </p:cNvSpPr>
              <p:nvPr/>
            </p:nvSpPr>
            <p:spPr bwMode="auto">
              <a:xfrm>
                <a:off x="514" y="2283"/>
                <a:ext cx="66" cy="67"/>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6" name="Oval 16">
                <a:extLst>
                  <a:ext uri="{FF2B5EF4-FFF2-40B4-BE49-F238E27FC236}">
                    <a16:creationId xmlns:a16="http://schemas.microsoft.com/office/drawing/2014/main" id="{6751AA5D-6DD2-4A05-8EF0-1DB45FDC571C}"/>
                  </a:ext>
                </a:extLst>
              </p:cNvPr>
              <p:cNvSpPr>
                <a:spLocks noChangeArrowheads="1"/>
              </p:cNvSpPr>
              <p:nvPr/>
            </p:nvSpPr>
            <p:spPr bwMode="auto">
              <a:xfrm>
                <a:off x="348" y="2200"/>
                <a:ext cx="66" cy="67"/>
              </a:xfrm>
              <a:prstGeom prst="ellipse">
                <a:avLst/>
              </a:pr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7" name="Oval 17">
                <a:extLst>
                  <a:ext uri="{FF2B5EF4-FFF2-40B4-BE49-F238E27FC236}">
                    <a16:creationId xmlns:a16="http://schemas.microsoft.com/office/drawing/2014/main" id="{654CE221-436F-4E0F-8190-7CB788620BFE}"/>
                  </a:ext>
                </a:extLst>
              </p:cNvPr>
              <p:cNvSpPr>
                <a:spLocks noChangeArrowheads="1"/>
              </p:cNvSpPr>
              <p:nvPr/>
            </p:nvSpPr>
            <p:spPr bwMode="auto">
              <a:xfrm>
                <a:off x="431" y="2200"/>
                <a:ext cx="66" cy="6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8" name="Oval 18">
                <a:extLst>
                  <a:ext uri="{FF2B5EF4-FFF2-40B4-BE49-F238E27FC236}">
                    <a16:creationId xmlns:a16="http://schemas.microsoft.com/office/drawing/2014/main" id="{5F4BB608-33BB-468A-A79A-DB6BC072A9E8}"/>
                  </a:ext>
                </a:extLst>
              </p:cNvPr>
              <p:cNvSpPr>
                <a:spLocks noChangeArrowheads="1"/>
              </p:cNvSpPr>
              <p:nvPr/>
            </p:nvSpPr>
            <p:spPr bwMode="auto">
              <a:xfrm>
                <a:off x="514" y="2200"/>
                <a:ext cx="66" cy="67"/>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35" name="Group 34">
            <a:extLst>
              <a:ext uri="{FF2B5EF4-FFF2-40B4-BE49-F238E27FC236}">
                <a16:creationId xmlns:a16="http://schemas.microsoft.com/office/drawing/2014/main" id="{BC2397BA-14B9-4EC8-B2E8-32FA269B7C5C}"/>
              </a:ext>
            </a:extLst>
          </p:cNvPr>
          <p:cNvGrpSpPr/>
          <p:nvPr/>
        </p:nvGrpSpPr>
        <p:grpSpPr>
          <a:xfrm>
            <a:off x="4291776" y="1717189"/>
            <a:ext cx="1198353" cy="1007987"/>
            <a:chOff x="3218831" y="1287892"/>
            <a:chExt cx="898765" cy="755990"/>
          </a:xfrm>
        </p:grpSpPr>
        <p:sp>
          <p:nvSpPr>
            <p:cNvPr id="91" name="Oval 90">
              <a:extLst>
                <a:ext uri="{FF2B5EF4-FFF2-40B4-BE49-F238E27FC236}">
                  <a16:creationId xmlns:a16="http://schemas.microsoft.com/office/drawing/2014/main" id="{B7F3826F-BAD6-4156-A3A4-42576FEB76A3}"/>
                </a:ext>
              </a:extLst>
            </p:cNvPr>
            <p:cNvSpPr/>
            <p:nvPr/>
          </p:nvSpPr>
          <p:spPr>
            <a:xfrm>
              <a:off x="3218831" y="1287892"/>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19" name="Straight Connector 118">
              <a:extLst>
                <a:ext uri="{FF2B5EF4-FFF2-40B4-BE49-F238E27FC236}">
                  <a16:creationId xmlns:a16="http://schemas.microsoft.com/office/drawing/2014/main" id="{F0D59EF3-565A-4D6F-ACD2-76B6839E49F7}"/>
                </a:ext>
              </a:extLst>
            </p:cNvPr>
            <p:cNvCxnSpPr/>
            <p:nvPr/>
          </p:nvCxnSpPr>
          <p:spPr>
            <a:xfrm>
              <a:off x="4117596" y="1432193"/>
              <a:ext cx="0" cy="467388"/>
            </a:xfrm>
            <a:prstGeom prst="line">
              <a:avLst/>
            </a:prstGeom>
          </p:spPr>
          <p:style>
            <a:lnRef idx="2">
              <a:schemeClr val="accent1"/>
            </a:lnRef>
            <a:fillRef idx="0">
              <a:schemeClr val="accent1"/>
            </a:fillRef>
            <a:effectRef idx="1">
              <a:schemeClr val="accent1"/>
            </a:effectRef>
            <a:fontRef idx="minor">
              <a:schemeClr val="tx1"/>
            </a:fontRef>
          </p:style>
        </p:cxnSp>
        <p:sp>
          <p:nvSpPr>
            <p:cNvPr id="33" name="Freeform 22">
              <a:extLst>
                <a:ext uri="{FF2B5EF4-FFF2-40B4-BE49-F238E27FC236}">
                  <a16:creationId xmlns:a16="http://schemas.microsoft.com/office/drawing/2014/main" id="{222E7D59-4CF8-4A58-8643-C8FF0B1EC949}"/>
                </a:ext>
              </a:extLst>
            </p:cNvPr>
            <p:cNvSpPr>
              <a:spLocks noEditPoints="1"/>
            </p:cNvSpPr>
            <p:nvPr/>
          </p:nvSpPr>
          <p:spPr bwMode="auto">
            <a:xfrm>
              <a:off x="3372195" y="1441256"/>
              <a:ext cx="449263" cy="449262"/>
            </a:xfrm>
            <a:custGeom>
              <a:avLst/>
              <a:gdLst>
                <a:gd name="T0" fmla="*/ 240 w 240"/>
                <a:gd name="T1" fmla="*/ 120 h 240"/>
                <a:gd name="T2" fmla="*/ 212 w 240"/>
                <a:gd name="T3" fmla="*/ 82 h 240"/>
                <a:gd name="T4" fmla="*/ 216 w 240"/>
                <a:gd name="T5" fmla="*/ 63 h 240"/>
                <a:gd name="T6" fmla="*/ 205 w 240"/>
                <a:gd name="T7" fmla="*/ 35 h 240"/>
                <a:gd name="T8" fmla="*/ 176 w 240"/>
                <a:gd name="T9" fmla="*/ 23 h 240"/>
                <a:gd name="T10" fmla="*/ 158 w 240"/>
                <a:gd name="T11" fmla="*/ 28 h 240"/>
                <a:gd name="T12" fmla="*/ 120 w 240"/>
                <a:gd name="T13" fmla="*/ 0 h 240"/>
                <a:gd name="T14" fmla="*/ 82 w 240"/>
                <a:gd name="T15" fmla="*/ 28 h 240"/>
                <a:gd name="T16" fmla="*/ 63 w 240"/>
                <a:gd name="T17" fmla="*/ 23 h 240"/>
                <a:gd name="T18" fmla="*/ 35 w 240"/>
                <a:gd name="T19" fmla="*/ 35 h 240"/>
                <a:gd name="T20" fmla="*/ 28 w 240"/>
                <a:gd name="T21" fmla="*/ 82 h 240"/>
                <a:gd name="T22" fmla="*/ 0 w 240"/>
                <a:gd name="T23" fmla="*/ 120 h 240"/>
                <a:gd name="T24" fmla="*/ 28 w 240"/>
                <a:gd name="T25" fmla="*/ 158 h 240"/>
                <a:gd name="T26" fmla="*/ 35 w 240"/>
                <a:gd name="T27" fmla="*/ 205 h 240"/>
                <a:gd name="T28" fmla="*/ 63 w 240"/>
                <a:gd name="T29" fmla="*/ 216 h 240"/>
                <a:gd name="T30" fmla="*/ 82 w 240"/>
                <a:gd name="T31" fmla="*/ 212 h 240"/>
                <a:gd name="T32" fmla="*/ 120 w 240"/>
                <a:gd name="T33" fmla="*/ 240 h 240"/>
                <a:gd name="T34" fmla="*/ 158 w 240"/>
                <a:gd name="T35" fmla="*/ 212 h 240"/>
                <a:gd name="T36" fmla="*/ 176 w 240"/>
                <a:gd name="T37" fmla="*/ 216 h 240"/>
                <a:gd name="T38" fmla="*/ 205 w 240"/>
                <a:gd name="T39" fmla="*/ 205 h 240"/>
                <a:gd name="T40" fmla="*/ 216 w 240"/>
                <a:gd name="T41" fmla="*/ 176 h 240"/>
                <a:gd name="T42" fmla="*/ 212 w 240"/>
                <a:gd name="T43" fmla="*/ 158 h 240"/>
                <a:gd name="T44" fmla="*/ 240 w 240"/>
                <a:gd name="T45" fmla="*/ 120 h 240"/>
                <a:gd name="T46" fmla="*/ 120 w 240"/>
                <a:gd name="T47" fmla="*/ 8 h 240"/>
                <a:gd name="T48" fmla="*/ 151 w 240"/>
                <a:gd name="T49" fmla="*/ 32 h 240"/>
                <a:gd name="T50" fmla="*/ 148 w 240"/>
                <a:gd name="T51" fmla="*/ 35 h 240"/>
                <a:gd name="T52" fmla="*/ 120 w 240"/>
                <a:gd name="T53" fmla="*/ 63 h 240"/>
                <a:gd name="T54" fmla="*/ 92 w 240"/>
                <a:gd name="T55" fmla="*/ 35 h 240"/>
                <a:gd name="T56" fmla="*/ 89 w 240"/>
                <a:gd name="T57" fmla="*/ 32 h 240"/>
                <a:gd name="T58" fmla="*/ 120 w 240"/>
                <a:gd name="T59" fmla="*/ 8 h 240"/>
                <a:gd name="T60" fmla="*/ 8 w 240"/>
                <a:gd name="T61" fmla="*/ 120 h 240"/>
                <a:gd name="T62" fmla="*/ 32 w 240"/>
                <a:gd name="T63" fmla="*/ 89 h 240"/>
                <a:gd name="T64" fmla="*/ 35 w 240"/>
                <a:gd name="T65" fmla="*/ 91 h 240"/>
                <a:gd name="T66" fmla="*/ 63 w 240"/>
                <a:gd name="T67" fmla="*/ 120 h 240"/>
                <a:gd name="T68" fmla="*/ 35 w 240"/>
                <a:gd name="T69" fmla="*/ 148 h 240"/>
                <a:gd name="T70" fmla="*/ 32 w 240"/>
                <a:gd name="T71" fmla="*/ 151 h 240"/>
                <a:gd name="T72" fmla="*/ 8 w 240"/>
                <a:gd name="T73" fmla="*/ 120 h 240"/>
                <a:gd name="T74" fmla="*/ 120 w 240"/>
                <a:gd name="T75" fmla="*/ 232 h 240"/>
                <a:gd name="T76" fmla="*/ 89 w 240"/>
                <a:gd name="T77" fmla="*/ 207 h 240"/>
                <a:gd name="T78" fmla="*/ 92 w 240"/>
                <a:gd name="T79" fmla="*/ 205 h 240"/>
                <a:gd name="T80" fmla="*/ 120 w 240"/>
                <a:gd name="T81" fmla="*/ 176 h 240"/>
                <a:gd name="T82" fmla="*/ 148 w 240"/>
                <a:gd name="T83" fmla="*/ 205 h 240"/>
                <a:gd name="T84" fmla="*/ 151 w 240"/>
                <a:gd name="T85" fmla="*/ 207 h 240"/>
                <a:gd name="T86" fmla="*/ 120 w 240"/>
                <a:gd name="T87" fmla="*/ 232 h 240"/>
                <a:gd name="T88" fmla="*/ 207 w 240"/>
                <a:gd name="T89" fmla="*/ 151 h 240"/>
                <a:gd name="T90" fmla="*/ 205 w 240"/>
                <a:gd name="T91" fmla="*/ 148 h 240"/>
                <a:gd name="T92" fmla="*/ 176 w 240"/>
                <a:gd name="T93" fmla="*/ 120 h 240"/>
                <a:gd name="T94" fmla="*/ 205 w 240"/>
                <a:gd name="T95" fmla="*/ 91 h 240"/>
                <a:gd name="T96" fmla="*/ 207 w 240"/>
                <a:gd name="T97" fmla="*/ 89 h 240"/>
                <a:gd name="T98" fmla="*/ 232 w 240"/>
                <a:gd name="T99" fmla="*/ 120 h 240"/>
                <a:gd name="T100" fmla="*/ 207 w 240"/>
                <a:gd name="T101" fmla="*/ 15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0" h="240">
                  <a:moveTo>
                    <a:pt x="240" y="120"/>
                  </a:moveTo>
                  <a:cubicBezTo>
                    <a:pt x="240" y="102"/>
                    <a:pt x="228" y="87"/>
                    <a:pt x="212" y="82"/>
                  </a:cubicBezTo>
                  <a:cubicBezTo>
                    <a:pt x="215" y="76"/>
                    <a:pt x="216" y="70"/>
                    <a:pt x="216" y="63"/>
                  </a:cubicBezTo>
                  <a:cubicBezTo>
                    <a:pt x="216" y="52"/>
                    <a:pt x="212" y="42"/>
                    <a:pt x="205" y="35"/>
                  </a:cubicBezTo>
                  <a:cubicBezTo>
                    <a:pt x="197" y="27"/>
                    <a:pt x="187" y="23"/>
                    <a:pt x="176" y="23"/>
                  </a:cubicBezTo>
                  <a:cubicBezTo>
                    <a:pt x="170" y="23"/>
                    <a:pt x="164" y="25"/>
                    <a:pt x="158" y="28"/>
                  </a:cubicBezTo>
                  <a:cubicBezTo>
                    <a:pt x="153" y="11"/>
                    <a:pt x="138" y="0"/>
                    <a:pt x="120" y="0"/>
                  </a:cubicBezTo>
                  <a:cubicBezTo>
                    <a:pt x="102" y="0"/>
                    <a:pt x="87" y="11"/>
                    <a:pt x="82" y="28"/>
                  </a:cubicBezTo>
                  <a:cubicBezTo>
                    <a:pt x="76" y="25"/>
                    <a:pt x="70" y="23"/>
                    <a:pt x="63" y="23"/>
                  </a:cubicBezTo>
                  <a:cubicBezTo>
                    <a:pt x="53" y="23"/>
                    <a:pt x="43" y="27"/>
                    <a:pt x="35" y="35"/>
                  </a:cubicBezTo>
                  <a:cubicBezTo>
                    <a:pt x="22" y="47"/>
                    <a:pt x="20" y="67"/>
                    <a:pt x="28" y="82"/>
                  </a:cubicBezTo>
                  <a:cubicBezTo>
                    <a:pt x="12" y="87"/>
                    <a:pt x="0" y="102"/>
                    <a:pt x="0" y="120"/>
                  </a:cubicBezTo>
                  <a:cubicBezTo>
                    <a:pt x="0" y="138"/>
                    <a:pt x="12" y="153"/>
                    <a:pt x="28" y="158"/>
                  </a:cubicBezTo>
                  <a:cubicBezTo>
                    <a:pt x="20" y="173"/>
                    <a:pt x="22" y="192"/>
                    <a:pt x="35" y="205"/>
                  </a:cubicBezTo>
                  <a:cubicBezTo>
                    <a:pt x="43" y="212"/>
                    <a:pt x="53" y="216"/>
                    <a:pt x="63" y="216"/>
                  </a:cubicBezTo>
                  <a:cubicBezTo>
                    <a:pt x="70" y="216"/>
                    <a:pt x="76" y="215"/>
                    <a:pt x="82" y="212"/>
                  </a:cubicBezTo>
                  <a:cubicBezTo>
                    <a:pt x="87" y="228"/>
                    <a:pt x="102" y="240"/>
                    <a:pt x="120" y="240"/>
                  </a:cubicBezTo>
                  <a:cubicBezTo>
                    <a:pt x="138" y="240"/>
                    <a:pt x="153" y="228"/>
                    <a:pt x="158" y="212"/>
                  </a:cubicBezTo>
                  <a:cubicBezTo>
                    <a:pt x="164" y="215"/>
                    <a:pt x="170" y="216"/>
                    <a:pt x="176" y="216"/>
                  </a:cubicBezTo>
                  <a:cubicBezTo>
                    <a:pt x="187" y="216"/>
                    <a:pt x="197" y="212"/>
                    <a:pt x="205" y="205"/>
                  </a:cubicBezTo>
                  <a:cubicBezTo>
                    <a:pt x="212" y="197"/>
                    <a:pt x="216" y="187"/>
                    <a:pt x="216" y="176"/>
                  </a:cubicBezTo>
                  <a:cubicBezTo>
                    <a:pt x="216" y="170"/>
                    <a:pt x="215" y="163"/>
                    <a:pt x="212" y="158"/>
                  </a:cubicBezTo>
                  <a:cubicBezTo>
                    <a:pt x="228" y="153"/>
                    <a:pt x="240" y="138"/>
                    <a:pt x="240" y="120"/>
                  </a:cubicBezTo>
                  <a:close/>
                  <a:moveTo>
                    <a:pt x="120" y="8"/>
                  </a:moveTo>
                  <a:cubicBezTo>
                    <a:pt x="135" y="8"/>
                    <a:pt x="148" y="18"/>
                    <a:pt x="151" y="32"/>
                  </a:cubicBezTo>
                  <a:cubicBezTo>
                    <a:pt x="150" y="33"/>
                    <a:pt x="149" y="34"/>
                    <a:pt x="148" y="35"/>
                  </a:cubicBezTo>
                  <a:cubicBezTo>
                    <a:pt x="120" y="63"/>
                    <a:pt x="120" y="63"/>
                    <a:pt x="120" y="63"/>
                  </a:cubicBezTo>
                  <a:cubicBezTo>
                    <a:pt x="92" y="35"/>
                    <a:pt x="92" y="35"/>
                    <a:pt x="92" y="35"/>
                  </a:cubicBezTo>
                  <a:cubicBezTo>
                    <a:pt x="91" y="34"/>
                    <a:pt x="90" y="33"/>
                    <a:pt x="89" y="32"/>
                  </a:cubicBezTo>
                  <a:cubicBezTo>
                    <a:pt x="92" y="18"/>
                    <a:pt x="105" y="8"/>
                    <a:pt x="120" y="8"/>
                  </a:cubicBezTo>
                  <a:close/>
                  <a:moveTo>
                    <a:pt x="8" y="120"/>
                  </a:moveTo>
                  <a:cubicBezTo>
                    <a:pt x="8" y="105"/>
                    <a:pt x="18" y="92"/>
                    <a:pt x="32" y="89"/>
                  </a:cubicBezTo>
                  <a:cubicBezTo>
                    <a:pt x="33" y="90"/>
                    <a:pt x="34" y="91"/>
                    <a:pt x="35" y="91"/>
                  </a:cubicBezTo>
                  <a:cubicBezTo>
                    <a:pt x="63" y="120"/>
                    <a:pt x="63" y="120"/>
                    <a:pt x="63" y="120"/>
                  </a:cubicBezTo>
                  <a:cubicBezTo>
                    <a:pt x="35" y="148"/>
                    <a:pt x="35" y="148"/>
                    <a:pt x="35" y="148"/>
                  </a:cubicBezTo>
                  <a:cubicBezTo>
                    <a:pt x="34" y="149"/>
                    <a:pt x="33" y="150"/>
                    <a:pt x="32" y="151"/>
                  </a:cubicBezTo>
                  <a:cubicBezTo>
                    <a:pt x="18" y="147"/>
                    <a:pt x="8" y="135"/>
                    <a:pt x="8" y="120"/>
                  </a:cubicBezTo>
                  <a:close/>
                  <a:moveTo>
                    <a:pt x="120" y="232"/>
                  </a:moveTo>
                  <a:cubicBezTo>
                    <a:pt x="105" y="232"/>
                    <a:pt x="92" y="221"/>
                    <a:pt x="89" y="207"/>
                  </a:cubicBezTo>
                  <a:cubicBezTo>
                    <a:pt x="90" y="206"/>
                    <a:pt x="91" y="205"/>
                    <a:pt x="92" y="205"/>
                  </a:cubicBezTo>
                  <a:cubicBezTo>
                    <a:pt x="120" y="176"/>
                    <a:pt x="120" y="176"/>
                    <a:pt x="120" y="176"/>
                  </a:cubicBezTo>
                  <a:cubicBezTo>
                    <a:pt x="148" y="205"/>
                    <a:pt x="148" y="205"/>
                    <a:pt x="148" y="205"/>
                  </a:cubicBezTo>
                  <a:cubicBezTo>
                    <a:pt x="149" y="205"/>
                    <a:pt x="150" y="206"/>
                    <a:pt x="151" y="207"/>
                  </a:cubicBezTo>
                  <a:cubicBezTo>
                    <a:pt x="148" y="221"/>
                    <a:pt x="135" y="232"/>
                    <a:pt x="120" y="232"/>
                  </a:cubicBezTo>
                  <a:close/>
                  <a:moveTo>
                    <a:pt x="207" y="151"/>
                  </a:moveTo>
                  <a:cubicBezTo>
                    <a:pt x="206" y="150"/>
                    <a:pt x="206" y="149"/>
                    <a:pt x="205" y="148"/>
                  </a:cubicBezTo>
                  <a:cubicBezTo>
                    <a:pt x="176" y="120"/>
                    <a:pt x="176" y="120"/>
                    <a:pt x="176" y="120"/>
                  </a:cubicBezTo>
                  <a:cubicBezTo>
                    <a:pt x="205" y="91"/>
                    <a:pt x="205" y="91"/>
                    <a:pt x="205" y="91"/>
                  </a:cubicBezTo>
                  <a:cubicBezTo>
                    <a:pt x="206" y="91"/>
                    <a:pt x="206" y="90"/>
                    <a:pt x="207" y="89"/>
                  </a:cubicBezTo>
                  <a:cubicBezTo>
                    <a:pt x="221" y="92"/>
                    <a:pt x="232" y="105"/>
                    <a:pt x="232" y="120"/>
                  </a:cubicBezTo>
                  <a:cubicBezTo>
                    <a:pt x="232" y="135"/>
                    <a:pt x="221" y="147"/>
                    <a:pt x="207" y="151"/>
                  </a:cubicBezTo>
                  <a:close/>
                </a:path>
              </a:pathLst>
            </a:custGeom>
            <a:solidFill>
              <a:srgbClr val="004D49"/>
            </a:solidFill>
            <a:ln>
              <a:noFill/>
            </a:ln>
          </p:spPr>
          <p:txBody>
            <a:bodyPr vert="horz" wrap="square" lIns="121920" tIns="60960" rIns="121920" bIns="60960" numCol="1" anchor="t" anchorCtr="0" compatLnSpc="1">
              <a:prstTxWarp prst="textNoShape">
                <a:avLst/>
              </a:prstTxWarp>
            </a:bodyPr>
            <a:lstStyle/>
            <a:p>
              <a:endParaRPr lang="en-US" sz="2400"/>
            </a:p>
          </p:txBody>
        </p:sp>
      </p:grpSp>
      <p:grpSp>
        <p:nvGrpSpPr>
          <p:cNvPr id="11" name="Group 10"/>
          <p:cNvGrpSpPr/>
          <p:nvPr/>
        </p:nvGrpSpPr>
        <p:grpSpPr>
          <a:xfrm>
            <a:off x="4284867" y="4372937"/>
            <a:ext cx="1205261" cy="1007987"/>
            <a:chOff x="3213650" y="3279703"/>
            <a:chExt cx="903946" cy="755990"/>
          </a:xfrm>
        </p:grpSpPr>
        <p:sp>
          <p:nvSpPr>
            <p:cNvPr id="78" name="Oval 77">
              <a:extLst>
                <a:ext uri="{FF2B5EF4-FFF2-40B4-BE49-F238E27FC236}">
                  <a16:creationId xmlns:a16="http://schemas.microsoft.com/office/drawing/2014/main" id="{3C940051-5753-4C2E-999F-308183F394F5}"/>
                </a:ext>
              </a:extLst>
            </p:cNvPr>
            <p:cNvSpPr/>
            <p:nvPr/>
          </p:nvSpPr>
          <p:spPr>
            <a:xfrm>
              <a:off x="3213650" y="3279703"/>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25" name="Straight Connector 124">
              <a:extLst>
                <a:ext uri="{FF2B5EF4-FFF2-40B4-BE49-F238E27FC236}">
                  <a16:creationId xmlns:a16="http://schemas.microsoft.com/office/drawing/2014/main" id="{3533ABB8-A4F1-43D7-B3C6-1111564B412D}"/>
                </a:ext>
              </a:extLst>
            </p:cNvPr>
            <p:cNvCxnSpPr/>
            <p:nvPr/>
          </p:nvCxnSpPr>
          <p:spPr>
            <a:xfrm>
              <a:off x="4117596" y="3424004"/>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25">
              <a:extLst>
                <a:ext uri="{FF2B5EF4-FFF2-40B4-BE49-F238E27FC236}">
                  <a16:creationId xmlns:a16="http://schemas.microsoft.com/office/drawing/2014/main" id="{1484EB89-AC2A-4880-9232-BFA878DB2AE0}"/>
                </a:ext>
              </a:extLst>
            </p:cNvPr>
            <p:cNvGrpSpPr>
              <a:grpSpLocks noChangeAspect="1"/>
            </p:cNvGrpSpPr>
            <p:nvPr/>
          </p:nvGrpSpPr>
          <p:grpSpPr bwMode="auto">
            <a:xfrm>
              <a:off x="3432102" y="3458467"/>
              <a:ext cx="319087" cy="398463"/>
              <a:chOff x="2158" y="2169"/>
              <a:chExt cx="201" cy="251"/>
            </a:xfrm>
            <a:gradFill>
              <a:gsLst>
                <a:gs pos="0">
                  <a:schemeClr val="accent4">
                    <a:lumMod val="75000"/>
                  </a:schemeClr>
                </a:gs>
                <a:gs pos="100000">
                  <a:schemeClr val="accent4"/>
                </a:gs>
              </a:gsLst>
              <a:lin ang="13500000" scaled="1"/>
            </a:gradFill>
          </p:grpSpPr>
          <p:sp>
            <p:nvSpPr>
              <p:cNvPr id="39" name="Rectangle 26">
                <a:extLst>
                  <a:ext uri="{FF2B5EF4-FFF2-40B4-BE49-F238E27FC236}">
                    <a16:creationId xmlns:a16="http://schemas.microsoft.com/office/drawing/2014/main" id="{A6DD82B6-3113-4428-AA4A-DDA9EBFA7CB4}"/>
                  </a:ext>
                </a:extLst>
              </p:cNvPr>
              <p:cNvSpPr>
                <a:spLocks noChangeArrowheads="1"/>
              </p:cNvSpPr>
              <p:nvPr/>
            </p:nvSpPr>
            <p:spPr bwMode="auto">
              <a:xfrm>
                <a:off x="2251" y="2322"/>
                <a:ext cx="15" cy="1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0" name="Rectangle 27">
                <a:extLst>
                  <a:ext uri="{FF2B5EF4-FFF2-40B4-BE49-F238E27FC236}">
                    <a16:creationId xmlns:a16="http://schemas.microsoft.com/office/drawing/2014/main" id="{6E84E7A6-63D8-4748-9C54-C3E33B129745}"/>
                  </a:ext>
                </a:extLst>
              </p:cNvPr>
              <p:cNvSpPr>
                <a:spLocks noChangeArrowheads="1"/>
              </p:cNvSpPr>
              <p:nvPr/>
            </p:nvSpPr>
            <p:spPr bwMode="auto">
              <a:xfrm>
                <a:off x="2251" y="2342"/>
                <a:ext cx="15" cy="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1" name="Rectangle 28">
                <a:extLst>
                  <a:ext uri="{FF2B5EF4-FFF2-40B4-BE49-F238E27FC236}">
                    <a16:creationId xmlns:a16="http://schemas.microsoft.com/office/drawing/2014/main" id="{F5BA44FB-F604-4446-BFAB-029E3B8A9B61}"/>
                  </a:ext>
                </a:extLst>
              </p:cNvPr>
              <p:cNvSpPr>
                <a:spLocks noChangeArrowheads="1"/>
              </p:cNvSpPr>
              <p:nvPr/>
            </p:nvSpPr>
            <p:spPr bwMode="auto">
              <a:xfrm>
                <a:off x="2295" y="2342"/>
                <a:ext cx="15" cy="9"/>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2" name="Rectangle 29">
                <a:extLst>
                  <a:ext uri="{FF2B5EF4-FFF2-40B4-BE49-F238E27FC236}">
                    <a16:creationId xmlns:a16="http://schemas.microsoft.com/office/drawing/2014/main" id="{4F6E026B-4498-4B5A-B0A8-60032DB2534C}"/>
                  </a:ext>
                </a:extLst>
              </p:cNvPr>
              <p:cNvSpPr>
                <a:spLocks noChangeArrowheads="1"/>
              </p:cNvSpPr>
              <p:nvPr/>
            </p:nvSpPr>
            <p:spPr bwMode="auto">
              <a:xfrm>
                <a:off x="2295" y="2322"/>
                <a:ext cx="15" cy="1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3" name="Rectangle 30">
                <a:extLst>
                  <a:ext uri="{FF2B5EF4-FFF2-40B4-BE49-F238E27FC236}">
                    <a16:creationId xmlns:a16="http://schemas.microsoft.com/office/drawing/2014/main" id="{B832E4D4-5BC9-4B18-9313-CCBF6F127D64}"/>
                  </a:ext>
                </a:extLst>
              </p:cNvPr>
              <p:cNvSpPr>
                <a:spLocks noChangeArrowheads="1"/>
              </p:cNvSpPr>
              <p:nvPr/>
            </p:nvSpPr>
            <p:spPr bwMode="auto">
              <a:xfrm>
                <a:off x="2295" y="2302"/>
                <a:ext cx="15" cy="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4" name="Rectangle 31">
                <a:extLst>
                  <a:ext uri="{FF2B5EF4-FFF2-40B4-BE49-F238E27FC236}">
                    <a16:creationId xmlns:a16="http://schemas.microsoft.com/office/drawing/2014/main" id="{5ADFB8FF-3F90-4807-A612-63FD22F0C9FE}"/>
                  </a:ext>
                </a:extLst>
              </p:cNvPr>
              <p:cNvSpPr>
                <a:spLocks noChangeArrowheads="1"/>
              </p:cNvSpPr>
              <p:nvPr/>
            </p:nvSpPr>
            <p:spPr bwMode="auto">
              <a:xfrm>
                <a:off x="2251" y="2302"/>
                <a:ext cx="15" cy="1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5" name="Rectangle 32">
                <a:extLst>
                  <a:ext uri="{FF2B5EF4-FFF2-40B4-BE49-F238E27FC236}">
                    <a16:creationId xmlns:a16="http://schemas.microsoft.com/office/drawing/2014/main" id="{0DCF4521-A8DA-4984-9557-48228420B5DF}"/>
                  </a:ext>
                </a:extLst>
              </p:cNvPr>
              <p:cNvSpPr>
                <a:spLocks noChangeArrowheads="1"/>
              </p:cNvSpPr>
              <p:nvPr/>
            </p:nvSpPr>
            <p:spPr bwMode="auto">
              <a:xfrm>
                <a:off x="2207" y="2322"/>
                <a:ext cx="15" cy="1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6" name="Freeform 33">
                <a:extLst>
                  <a:ext uri="{FF2B5EF4-FFF2-40B4-BE49-F238E27FC236}">
                    <a16:creationId xmlns:a16="http://schemas.microsoft.com/office/drawing/2014/main" id="{5EB2D7C0-A7B5-4B93-B269-77C65FDA2A36}"/>
                  </a:ext>
                </a:extLst>
              </p:cNvPr>
              <p:cNvSpPr>
                <a:spLocks noEditPoints="1"/>
              </p:cNvSpPr>
              <p:nvPr/>
            </p:nvSpPr>
            <p:spPr bwMode="auto">
              <a:xfrm>
                <a:off x="2158" y="2169"/>
                <a:ext cx="201" cy="207"/>
              </a:xfrm>
              <a:custGeom>
                <a:avLst/>
                <a:gdLst>
                  <a:gd name="T0" fmla="*/ 160 w 164"/>
                  <a:gd name="T1" fmla="*/ 81 h 169"/>
                  <a:gd name="T2" fmla="*/ 140 w 164"/>
                  <a:gd name="T3" fmla="*/ 81 h 169"/>
                  <a:gd name="T4" fmla="*/ 140 w 164"/>
                  <a:gd name="T5" fmla="*/ 58 h 169"/>
                  <a:gd name="T6" fmla="*/ 82 w 164"/>
                  <a:gd name="T7" fmla="*/ 0 h 169"/>
                  <a:gd name="T8" fmla="*/ 24 w 164"/>
                  <a:gd name="T9" fmla="*/ 58 h 169"/>
                  <a:gd name="T10" fmla="*/ 24 w 164"/>
                  <a:gd name="T11" fmla="*/ 81 h 169"/>
                  <a:gd name="T12" fmla="*/ 4 w 164"/>
                  <a:gd name="T13" fmla="*/ 81 h 169"/>
                  <a:gd name="T14" fmla="*/ 0 w 164"/>
                  <a:gd name="T15" fmla="*/ 85 h 169"/>
                  <a:gd name="T16" fmla="*/ 0 w 164"/>
                  <a:gd name="T17" fmla="*/ 169 h 169"/>
                  <a:gd name="T18" fmla="*/ 164 w 164"/>
                  <a:gd name="T19" fmla="*/ 169 h 169"/>
                  <a:gd name="T20" fmla="*/ 164 w 164"/>
                  <a:gd name="T21" fmla="*/ 85 h 169"/>
                  <a:gd name="T22" fmla="*/ 160 w 164"/>
                  <a:gd name="T23" fmla="*/ 81 h 169"/>
                  <a:gd name="T24" fmla="*/ 32 w 164"/>
                  <a:gd name="T25" fmla="*/ 58 h 169"/>
                  <a:gd name="T26" fmla="*/ 82 w 164"/>
                  <a:gd name="T27" fmla="*/ 8 h 169"/>
                  <a:gd name="T28" fmla="*/ 132 w 164"/>
                  <a:gd name="T29" fmla="*/ 58 h 169"/>
                  <a:gd name="T30" fmla="*/ 132 w 164"/>
                  <a:gd name="T31" fmla="*/ 80 h 169"/>
                  <a:gd name="T32" fmla="*/ 32 w 164"/>
                  <a:gd name="T33" fmla="*/ 80 h 169"/>
                  <a:gd name="T34" fmla="*/ 32 w 164"/>
                  <a:gd name="T35" fmla="*/ 58 h 169"/>
                  <a:gd name="T36" fmla="*/ 60 w 164"/>
                  <a:gd name="T37" fmla="*/ 153 h 169"/>
                  <a:gd name="T38" fmla="*/ 56 w 164"/>
                  <a:gd name="T39" fmla="*/ 157 h 169"/>
                  <a:gd name="T40" fmla="*/ 36 w 164"/>
                  <a:gd name="T41" fmla="*/ 157 h 169"/>
                  <a:gd name="T42" fmla="*/ 32 w 164"/>
                  <a:gd name="T43" fmla="*/ 153 h 169"/>
                  <a:gd name="T44" fmla="*/ 32 w 164"/>
                  <a:gd name="T45" fmla="*/ 105 h 169"/>
                  <a:gd name="T46" fmla="*/ 36 w 164"/>
                  <a:gd name="T47" fmla="*/ 101 h 169"/>
                  <a:gd name="T48" fmla="*/ 56 w 164"/>
                  <a:gd name="T49" fmla="*/ 101 h 169"/>
                  <a:gd name="T50" fmla="*/ 60 w 164"/>
                  <a:gd name="T51" fmla="*/ 105 h 169"/>
                  <a:gd name="T52" fmla="*/ 60 w 164"/>
                  <a:gd name="T53" fmla="*/ 153 h 169"/>
                  <a:gd name="T54" fmla="*/ 96 w 164"/>
                  <a:gd name="T55" fmla="*/ 153 h 169"/>
                  <a:gd name="T56" fmla="*/ 92 w 164"/>
                  <a:gd name="T57" fmla="*/ 157 h 169"/>
                  <a:gd name="T58" fmla="*/ 72 w 164"/>
                  <a:gd name="T59" fmla="*/ 157 h 169"/>
                  <a:gd name="T60" fmla="*/ 68 w 164"/>
                  <a:gd name="T61" fmla="*/ 153 h 169"/>
                  <a:gd name="T62" fmla="*/ 68 w 164"/>
                  <a:gd name="T63" fmla="*/ 105 h 169"/>
                  <a:gd name="T64" fmla="*/ 72 w 164"/>
                  <a:gd name="T65" fmla="*/ 101 h 169"/>
                  <a:gd name="T66" fmla="*/ 92 w 164"/>
                  <a:gd name="T67" fmla="*/ 101 h 169"/>
                  <a:gd name="T68" fmla="*/ 96 w 164"/>
                  <a:gd name="T69" fmla="*/ 105 h 169"/>
                  <a:gd name="T70" fmla="*/ 96 w 164"/>
                  <a:gd name="T71" fmla="*/ 153 h 169"/>
                  <a:gd name="T72" fmla="*/ 132 w 164"/>
                  <a:gd name="T73" fmla="*/ 153 h 169"/>
                  <a:gd name="T74" fmla="*/ 128 w 164"/>
                  <a:gd name="T75" fmla="*/ 157 h 169"/>
                  <a:gd name="T76" fmla="*/ 108 w 164"/>
                  <a:gd name="T77" fmla="*/ 157 h 169"/>
                  <a:gd name="T78" fmla="*/ 104 w 164"/>
                  <a:gd name="T79" fmla="*/ 153 h 169"/>
                  <a:gd name="T80" fmla="*/ 104 w 164"/>
                  <a:gd name="T81" fmla="*/ 105 h 169"/>
                  <a:gd name="T82" fmla="*/ 108 w 164"/>
                  <a:gd name="T83" fmla="*/ 101 h 169"/>
                  <a:gd name="T84" fmla="*/ 128 w 164"/>
                  <a:gd name="T85" fmla="*/ 101 h 169"/>
                  <a:gd name="T86" fmla="*/ 132 w 164"/>
                  <a:gd name="T87" fmla="*/ 105 h 169"/>
                  <a:gd name="T88" fmla="*/ 132 w 164"/>
                  <a:gd name="T89" fmla="*/ 153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4" h="169">
                    <a:moveTo>
                      <a:pt x="160" y="81"/>
                    </a:moveTo>
                    <a:cubicBezTo>
                      <a:pt x="140" y="81"/>
                      <a:pt x="140" y="81"/>
                      <a:pt x="140" y="81"/>
                    </a:cubicBezTo>
                    <a:cubicBezTo>
                      <a:pt x="140" y="58"/>
                      <a:pt x="140" y="58"/>
                      <a:pt x="140" y="58"/>
                    </a:cubicBezTo>
                    <a:cubicBezTo>
                      <a:pt x="140" y="26"/>
                      <a:pt x="114" y="0"/>
                      <a:pt x="82" y="0"/>
                    </a:cubicBezTo>
                    <a:cubicBezTo>
                      <a:pt x="50" y="0"/>
                      <a:pt x="24" y="26"/>
                      <a:pt x="24" y="58"/>
                    </a:cubicBezTo>
                    <a:cubicBezTo>
                      <a:pt x="24" y="81"/>
                      <a:pt x="24" y="81"/>
                      <a:pt x="24" y="81"/>
                    </a:cubicBezTo>
                    <a:cubicBezTo>
                      <a:pt x="4" y="81"/>
                      <a:pt x="4" y="81"/>
                      <a:pt x="4" y="81"/>
                    </a:cubicBezTo>
                    <a:cubicBezTo>
                      <a:pt x="2" y="81"/>
                      <a:pt x="0" y="82"/>
                      <a:pt x="0" y="85"/>
                    </a:cubicBezTo>
                    <a:cubicBezTo>
                      <a:pt x="0" y="169"/>
                      <a:pt x="0" y="169"/>
                      <a:pt x="0" y="169"/>
                    </a:cubicBezTo>
                    <a:cubicBezTo>
                      <a:pt x="164" y="169"/>
                      <a:pt x="164" y="169"/>
                      <a:pt x="164" y="169"/>
                    </a:cubicBezTo>
                    <a:cubicBezTo>
                      <a:pt x="164" y="85"/>
                      <a:pt x="164" y="85"/>
                      <a:pt x="164" y="85"/>
                    </a:cubicBezTo>
                    <a:cubicBezTo>
                      <a:pt x="164" y="82"/>
                      <a:pt x="162" y="81"/>
                      <a:pt x="160" y="81"/>
                    </a:cubicBezTo>
                    <a:close/>
                    <a:moveTo>
                      <a:pt x="32" y="58"/>
                    </a:moveTo>
                    <a:cubicBezTo>
                      <a:pt x="32" y="31"/>
                      <a:pt x="54" y="8"/>
                      <a:pt x="82" y="8"/>
                    </a:cubicBezTo>
                    <a:cubicBezTo>
                      <a:pt x="109" y="8"/>
                      <a:pt x="132" y="31"/>
                      <a:pt x="132" y="58"/>
                    </a:cubicBezTo>
                    <a:cubicBezTo>
                      <a:pt x="132" y="80"/>
                      <a:pt x="132" y="80"/>
                      <a:pt x="132" y="80"/>
                    </a:cubicBezTo>
                    <a:cubicBezTo>
                      <a:pt x="32" y="80"/>
                      <a:pt x="32" y="80"/>
                      <a:pt x="32" y="80"/>
                    </a:cubicBezTo>
                    <a:lnTo>
                      <a:pt x="32" y="58"/>
                    </a:lnTo>
                    <a:close/>
                    <a:moveTo>
                      <a:pt x="60" y="153"/>
                    </a:moveTo>
                    <a:cubicBezTo>
                      <a:pt x="60" y="155"/>
                      <a:pt x="58" y="157"/>
                      <a:pt x="56" y="157"/>
                    </a:cubicBezTo>
                    <a:cubicBezTo>
                      <a:pt x="36" y="157"/>
                      <a:pt x="36" y="157"/>
                      <a:pt x="36" y="157"/>
                    </a:cubicBezTo>
                    <a:cubicBezTo>
                      <a:pt x="34" y="157"/>
                      <a:pt x="32" y="155"/>
                      <a:pt x="32" y="153"/>
                    </a:cubicBezTo>
                    <a:cubicBezTo>
                      <a:pt x="32" y="105"/>
                      <a:pt x="32" y="105"/>
                      <a:pt x="32" y="105"/>
                    </a:cubicBezTo>
                    <a:cubicBezTo>
                      <a:pt x="32" y="102"/>
                      <a:pt x="34" y="101"/>
                      <a:pt x="36" y="101"/>
                    </a:cubicBezTo>
                    <a:cubicBezTo>
                      <a:pt x="56" y="101"/>
                      <a:pt x="56" y="101"/>
                      <a:pt x="56" y="101"/>
                    </a:cubicBezTo>
                    <a:cubicBezTo>
                      <a:pt x="58" y="101"/>
                      <a:pt x="60" y="102"/>
                      <a:pt x="60" y="105"/>
                    </a:cubicBezTo>
                    <a:lnTo>
                      <a:pt x="60" y="153"/>
                    </a:lnTo>
                    <a:close/>
                    <a:moveTo>
                      <a:pt x="96" y="153"/>
                    </a:moveTo>
                    <a:cubicBezTo>
                      <a:pt x="96" y="155"/>
                      <a:pt x="94" y="157"/>
                      <a:pt x="92" y="157"/>
                    </a:cubicBezTo>
                    <a:cubicBezTo>
                      <a:pt x="72" y="157"/>
                      <a:pt x="72" y="157"/>
                      <a:pt x="72" y="157"/>
                    </a:cubicBezTo>
                    <a:cubicBezTo>
                      <a:pt x="70" y="157"/>
                      <a:pt x="68" y="155"/>
                      <a:pt x="68" y="153"/>
                    </a:cubicBezTo>
                    <a:cubicBezTo>
                      <a:pt x="68" y="105"/>
                      <a:pt x="68" y="105"/>
                      <a:pt x="68" y="105"/>
                    </a:cubicBezTo>
                    <a:cubicBezTo>
                      <a:pt x="68" y="102"/>
                      <a:pt x="70" y="101"/>
                      <a:pt x="72" y="101"/>
                    </a:cubicBezTo>
                    <a:cubicBezTo>
                      <a:pt x="92" y="101"/>
                      <a:pt x="92" y="101"/>
                      <a:pt x="92" y="101"/>
                    </a:cubicBezTo>
                    <a:cubicBezTo>
                      <a:pt x="94" y="101"/>
                      <a:pt x="96" y="102"/>
                      <a:pt x="96" y="105"/>
                    </a:cubicBezTo>
                    <a:lnTo>
                      <a:pt x="96" y="153"/>
                    </a:lnTo>
                    <a:close/>
                    <a:moveTo>
                      <a:pt x="132" y="153"/>
                    </a:moveTo>
                    <a:cubicBezTo>
                      <a:pt x="132" y="155"/>
                      <a:pt x="130" y="157"/>
                      <a:pt x="128" y="157"/>
                    </a:cubicBezTo>
                    <a:cubicBezTo>
                      <a:pt x="108" y="157"/>
                      <a:pt x="108" y="157"/>
                      <a:pt x="108" y="157"/>
                    </a:cubicBezTo>
                    <a:cubicBezTo>
                      <a:pt x="106" y="157"/>
                      <a:pt x="104" y="155"/>
                      <a:pt x="104" y="153"/>
                    </a:cubicBezTo>
                    <a:cubicBezTo>
                      <a:pt x="104" y="105"/>
                      <a:pt x="104" y="105"/>
                      <a:pt x="104" y="105"/>
                    </a:cubicBezTo>
                    <a:cubicBezTo>
                      <a:pt x="104" y="102"/>
                      <a:pt x="106" y="101"/>
                      <a:pt x="108" y="101"/>
                    </a:cubicBezTo>
                    <a:cubicBezTo>
                      <a:pt x="128" y="101"/>
                      <a:pt x="128" y="101"/>
                      <a:pt x="128" y="101"/>
                    </a:cubicBezTo>
                    <a:cubicBezTo>
                      <a:pt x="130" y="101"/>
                      <a:pt x="132" y="102"/>
                      <a:pt x="132" y="105"/>
                    </a:cubicBezTo>
                    <a:lnTo>
                      <a:pt x="132" y="153"/>
                    </a:ln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7" name="Freeform 34">
                <a:extLst>
                  <a:ext uri="{FF2B5EF4-FFF2-40B4-BE49-F238E27FC236}">
                    <a16:creationId xmlns:a16="http://schemas.microsoft.com/office/drawing/2014/main" id="{18A3A77C-98F9-4B5A-896E-1C7F2A84593A}"/>
                  </a:ext>
                </a:extLst>
              </p:cNvPr>
              <p:cNvSpPr>
                <a:spLocks/>
              </p:cNvSpPr>
              <p:nvPr/>
            </p:nvSpPr>
            <p:spPr bwMode="auto">
              <a:xfrm>
                <a:off x="2158" y="2386"/>
                <a:ext cx="201" cy="34"/>
              </a:xfrm>
              <a:custGeom>
                <a:avLst/>
                <a:gdLst>
                  <a:gd name="T0" fmla="*/ 32 w 164"/>
                  <a:gd name="T1" fmla="*/ 28 h 28"/>
                  <a:gd name="T2" fmla="*/ 132 w 164"/>
                  <a:gd name="T3" fmla="*/ 28 h 28"/>
                  <a:gd name="T4" fmla="*/ 164 w 164"/>
                  <a:gd name="T5" fmla="*/ 0 h 28"/>
                  <a:gd name="T6" fmla="*/ 0 w 164"/>
                  <a:gd name="T7" fmla="*/ 0 h 28"/>
                  <a:gd name="T8" fmla="*/ 32 w 164"/>
                  <a:gd name="T9" fmla="*/ 28 h 28"/>
                </a:gdLst>
                <a:ahLst/>
                <a:cxnLst>
                  <a:cxn ang="0">
                    <a:pos x="T0" y="T1"/>
                  </a:cxn>
                  <a:cxn ang="0">
                    <a:pos x="T2" y="T3"/>
                  </a:cxn>
                  <a:cxn ang="0">
                    <a:pos x="T4" y="T5"/>
                  </a:cxn>
                  <a:cxn ang="0">
                    <a:pos x="T6" y="T7"/>
                  </a:cxn>
                  <a:cxn ang="0">
                    <a:pos x="T8" y="T9"/>
                  </a:cxn>
                </a:cxnLst>
                <a:rect l="0" t="0" r="r" b="b"/>
                <a:pathLst>
                  <a:path w="164" h="28">
                    <a:moveTo>
                      <a:pt x="32" y="28"/>
                    </a:moveTo>
                    <a:cubicBezTo>
                      <a:pt x="132" y="28"/>
                      <a:pt x="132" y="28"/>
                      <a:pt x="132" y="28"/>
                    </a:cubicBezTo>
                    <a:cubicBezTo>
                      <a:pt x="148" y="28"/>
                      <a:pt x="162" y="15"/>
                      <a:pt x="164" y="0"/>
                    </a:cubicBezTo>
                    <a:cubicBezTo>
                      <a:pt x="0" y="0"/>
                      <a:pt x="0" y="0"/>
                      <a:pt x="0" y="0"/>
                    </a:cubicBezTo>
                    <a:cubicBezTo>
                      <a:pt x="2" y="15"/>
                      <a:pt x="16" y="28"/>
                      <a:pt x="32" y="28"/>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8" name="Rectangle 35">
                <a:extLst>
                  <a:ext uri="{FF2B5EF4-FFF2-40B4-BE49-F238E27FC236}">
                    <a16:creationId xmlns:a16="http://schemas.microsoft.com/office/drawing/2014/main" id="{41B8EE15-FC19-4370-BA5D-9E28502DD29F}"/>
                  </a:ext>
                </a:extLst>
              </p:cNvPr>
              <p:cNvSpPr>
                <a:spLocks noChangeArrowheads="1"/>
              </p:cNvSpPr>
              <p:nvPr/>
            </p:nvSpPr>
            <p:spPr bwMode="auto">
              <a:xfrm>
                <a:off x="2207" y="2302"/>
                <a:ext cx="15" cy="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9" name="Rectangle 36">
                <a:extLst>
                  <a:ext uri="{FF2B5EF4-FFF2-40B4-BE49-F238E27FC236}">
                    <a16:creationId xmlns:a16="http://schemas.microsoft.com/office/drawing/2014/main" id="{71B0583D-127F-4A97-9BBF-045892D58A08}"/>
                  </a:ext>
                </a:extLst>
              </p:cNvPr>
              <p:cNvSpPr>
                <a:spLocks noChangeArrowheads="1"/>
              </p:cNvSpPr>
              <p:nvPr/>
            </p:nvSpPr>
            <p:spPr bwMode="auto">
              <a:xfrm>
                <a:off x="2207" y="2342"/>
                <a:ext cx="15" cy="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58" name="Group 57">
            <a:extLst>
              <a:ext uri="{FF2B5EF4-FFF2-40B4-BE49-F238E27FC236}">
                <a16:creationId xmlns:a16="http://schemas.microsoft.com/office/drawing/2014/main" id="{DD7AE128-80FA-4AA3-AF58-846C61217ED5}"/>
              </a:ext>
            </a:extLst>
          </p:cNvPr>
          <p:cNvGrpSpPr/>
          <p:nvPr/>
        </p:nvGrpSpPr>
        <p:grpSpPr>
          <a:xfrm>
            <a:off x="465231" y="3035281"/>
            <a:ext cx="1208317" cy="1007987"/>
            <a:chOff x="348923" y="2276461"/>
            <a:chExt cx="906238" cy="755990"/>
          </a:xfrm>
        </p:grpSpPr>
        <p:sp>
          <p:nvSpPr>
            <p:cNvPr id="69" name="Oval 68">
              <a:extLst>
                <a:ext uri="{FF2B5EF4-FFF2-40B4-BE49-F238E27FC236}">
                  <a16:creationId xmlns:a16="http://schemas.microsoft.com/office/drawing/2014/main" id="{D241E3B0-3774-4AD2-8A90-D01F135BC6EE}"/>
                </a:ext>
              </a:extLst>
            </p:cNvPr>
            <p:cNvSpPr/>
            <p:nvPr/>
          </p:nvSpPr>
          <p:spPr>
            <a:xfrm>
              <a:off x="348923" y="2276461"/>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10" name="Straight Connector 109">
              <a:extLst>
                <a:ext uri="{FF2B5EF4-FFF2-40B4-BE49-F238E27FC236}">
                  <a16:creationId xmlns:a16="http://schemas.microsoft.com/office/drawing/2014/main" id="{A60ABB5E-DC3E-4A8D-873E-9A2F275E939B}"/>
                </a:ext>
              </a:extLst>
            </p:cNvPr>
            <p:cNvCxnSpPr/>
            <p:nvPr/>
          </p:nvCxnSpPr>
          <p:spPr>
            <a:xfrm>
              <a:off x="1255161" y="2420762"/>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52" name="Group 39">
              <a:extLst>
                <a:ext uri="{FF2B5EF4-FFF2-40B4-BE49-F238E27FC236}">
                  <a16:creationId xmlns:a16="http://schemas.microsoft.com/office/drawing/2014/main" id="{3CE4BE08-8BFD-4497-ABBE-EF687AED72AD}"/>
                </a:ext>
              </a:extLst>
            </p:cNvPr>
            <p:cNvGrpSpPr>
              <a:grpSpLocks noChangeAspect="1"/>
            </p:cNvGrpSpPr>
            <p:nvPr/>
          </p:nvGrpSpPr>
          <p:grpSpPr bwMode="auto">
            <a:xfrm>
              <a:off x="518956" y="2446494"/>
              <a:ext cx="415925" cy="415925"/>
              <a:chOff x="326" y="1540"/>
              <a:chExt cx="262" cy="262"/>
            </a:xfrm>
            <a:gradFill>
              <a:gsLst>
                <a:gs pos="0">
                  <a:schemeClr val="accent4">
                    <a:lumMod val="75000"/>
                  </a:schemeClr>
                </a:gs>
                <a:gs pos="100000">
                  <a:schemeClr val="accent4"/>
                </a:gs>
              </a:gsLst>
              <a:lin ang="13500000" scaled="1"/>
            </a:gradFill>
          </p:grpSpPr>
          <p:sp>
            <p:nvSpPr>
              <p:cNvPr id="54" name="Freeform 40">
                <a:extLst>
                  <a:ext uri="{FF2B5EF4-FFF2-40B4-BE49-F238E27FC236}">
                    <a16:creationId xmlns:a16="http://schemas.microsoft.com/office/drawing/2014/main" id="{E5A18D72-F680-4C12-A856-2429BE1E7B13}"/>
                  </a:ext>
                </a:extLst>
              </p:cNvPr>
              <p:cNvSpPr>
                <a:spLocks noEditPoints="1"/>
              </p:cNvSpPr>
              <p:nvPr/>
            </p:nvSpPr>
            <p:spPr bwMode="auto">
              <a:xfrm>
                <a:off x="466" y="1680"/>
                <a:ext cx="122" cy="122"/>
              </a:xfrm>
              <a:custGeom>
                <a:avLst/>
                <a:gdLst>
                  <a:gd name="T0" fmla="*/ 95 w 104"/>
                  <a:gd name="T1" fmla="*/ 42 h 104"/>
                  <a:gd name="T2" fmla="*/ 91 w 104"/>
                  <a:gd name="T3" fmla="*/ 30 h 104"/>
                  <a:gd name="T4" fmla="*/ 94 w 104"/>
                  <a:gd name="T5" fmla="*/ 19 h 104"/>
                  <a:gd name="T6" fmla="*/ 81 w 104"/>
                  <a:gd name="T7" fmla="*/ 11 h 104"/>
                  <a:gd name="T8" fmla="*/ 72 w 104"/>
                  <a:gd name="T9" fmla="*/ 16 h 104"/>
                  <a:gd name="T10" fmla="*/ 63 w 104"/>
                  <a:gd name="T11" fmla="*/ 3 h 104"/>
                  <a:gd name="T12" fmla="*/ 48 w 104"/>
                  <a:gd name="T13" fmla="*/ 0 h 104"/>
                  <a:gd name="T14" fmla="*/ 42 w 104"/>
                  <a:gd name="T15" fmla="*/ 10 h 104"/>
                  <a:gd name="T16" fmla="*/ 30 w 104"/>
                  <a:gd name="T17" fmla="*/ 15 h 104"/>
                  <a:gd name="T18" fmla="*/ 19 w 104"/>
                  <a:gd name="T19" fmla="*/ 12 h 104"/>
                  <a:gd name="T20" fmla="*/ 11 w 104"/>
                  <a:gd name="T21" fmla="*/ 25 h 104"/>
                  <a:gd name="T22" fmla="*/ 15 w 104"/>
                  <a:gd name="T23" fmla="*/ 37 h 104"/>
                  <a:gd name="T24" fmla="*/ 4 w 104"/>
                  <a:gd name="T25" fmla="*/ 43 h 104"/>
                  <a:gd name="T26" fmla="*/ 0 w 104"/>
                  <a:gd name="T27" fmla="*/ 58 h 104"/>
                  <a:gd name="T28" fmla="*/ 10 w 104"/>
                  <a:gd name="T29" fmla="*/ 63 h 104"/>
                  <a:gd name="T30" fmla="*/ 15 w 104"/>
                  <a:gd name="T31" fmla="*/ 75 h 104"/>
                  <a:gd name="T32" fmla="*/ 12 w 104"/>
                  <a:gd name="T33" fmla="*/ 85 h 104"/>
                  <a:gd name="T34" fmla="*/ 25 w 104"/>
                  <a:gd name="T35" fmla="*/ 93 h 104"/>
                  <a:gd name="T36" fmla="*/ 35 w 104"/>
                  <a:gd name="T37" fmla="*/ 88 h 104"/>
                  <a:gd name="T38" fmla="*/ 44 w 104"/>
                  <a:gd name="T39" fmla="*/ 100 h 104"/>
                  <a:gd name="T40" fmla="*/ 59 w 104"/>
                  <a:gd name="T41" fmla="*/ 104 h 104"/>
                  <a:gd name="T42" fmla="*/ 64 w 104"/>
                  <a:gd name="T43" fmla="*/ 96 h 104"/>
                  <a:gd name="T44" fmla="*/ 76 w 104"/>
                  <a:gd name="T45" fmla="*/ 91 h 104"/>
                  <a:gd name="T46" fmla="*/ 85 w 104"/>
                  <a:gd name="T47" fmla="*/ 93 h 104"/>
                  <a:gd name="T48" fmla="*/ 93 w 104"/>
                  <a:gd name="T49" fmla="*/ 80 h 104"/>
                  <a:gd name="T50" fmla="*/ 89 w 104"/>
                  <a:gd name="T51" fmla="*/ 68 h 104"/>
                  <a:gd name="T52" fmla="*/ 101 w 104"/>
                  <a:gd name="T53" fmla="*/ 62 h 104"/>
                  <a:gd name="T54" fmla="*/ 104 w 104"/>
                  <a:gd name="T55" fmla="*/ 47 h 104"/>
                  <a:gd name="T56" fmla="*/ 96 w 104"/>
                  <a:gd name="T57" fmla="*/ 55 h 104"/>
                  <a:gd name="T58" fmla="*/ 82 w 104"/>
                  <a:gd name="T59" fmla="*/ 64 h 104"/>
                  <a:gd name="T60" fmla="*/ 84 w 104"/>
                  <a:gd name="T61" fmla="*/ 82 h 104"/>
                  <a:gd name="T62" fmla="*/ 81 w 104"/>
                  <a:gd name="T63" fmla="*/ 84 h 104"/>
                  <a:gd name="T64" fmla="*/ 56 w 104"/>
                  <a:gd name="T65" fmla="*/ 95 h 104"/>
                  <a:gd name="T66" fmla="*/ 51 w 104"/>
                  <a:gd name="T67" fmla="*/ 96 h 104"/>
                  <a:gd name="T68" fmla="*/ 35 w 104"/>
                  <a:gd name="T69" fmla="*/ 80 h 104"/>
                  <a:gd name="T70" fmla="*/ 23 w 104"/>
                  <a:gd name="T71" fmla="*/ 85 h 104"/>
                  <a:gd name="T72" fmla="*/ 22 w 104"/>
                  <a:gd name="T73" fmla="*/ 80 h 104"/>
                  <a:gd name="T74" fmla="*/ 11 w 104"/>
                  <a:gd name="T75" fmla="*/ 55 h 104"/>
                  <a:gd name="T76" fmla="*/ 8 w 104"/>
                  <a:gd name="T77" fmla="*/ 50 h 104"/>
                  <a:gd name="T78" fmla="*/ 23 w 104"/>
                  <a:gd name="T79" fmla="*/ 40 h 104"/>
                  <a:gd name="T80" fmla="*/ 19 w 104"/>
                  <a:gd name="T81" fmla="*/ 23 h 104"/>
                  <a:gd name="T82" fmla="*/ 26 w 104"/>
                  <a:gd name="T83" fmla="*/ 22 h 104"/>
                  <a:gd name="T84" fmla="*/ 50 w 104"/>
                  <a:gd name="T85" fmla="*/ 12 h 104"/>
                  <a:gd name="T86" fmla="*/ 55 w 104"/>
                  <a:gd name="T87" fmla="*/ 8 h 104"/>
                  <a:gd name="T88" fmla="*/ 72 w 104"/>
                  <a:gd name="T89" fmla="*/ 24 h 104"/>
                  <a:gd name="T90" fmla="*/ 83 w 104"/>
                  <a:gd name="T91" fmla="*/ 20 h 104"/>
                  <a:gd name="T92" fmla="*/ 84 w 104"/>
                  <a:gd name="T93" fmla="*/ 25 h 104"/>
                  <a:gd name="T94" fmla="*/ 94 w 104"/>
                  <a:gd name="T95" fmla="*/ 50 h 104"/>
                  <a:gd name="T96" fmla="*/ 96 w 104"/>
                  <a:gd name="T97" fmla="*/ 5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4" h="104">
                    <a:moveTo>
                      <a:pt x="101" y="43"/>
                    </a:moveTo>
                    <a:cubicBezTo>
                      <a:pt x="95" y="42"/>
                      <a:pt x="95" y="42"/>
                      <a:pt x="95" y="42"/>
                    </a:cubicBezTo>
                    <a:cubicBezTo>
                      <a:pt x="93" y="41"/>
                      <a:pt x="91" y="40"/>
                      <a:pt x="90" y="37"/>
                    </a:cubicBezTo>
                    <a:cubicBezTo>
                      <a:pt x="89" y="35"/>
                      <a:pt x="89" y="32"/>
                      <a:pt x="91" y="30"/>
                    </a:cubicBezTo>
                    <a:cubicBezTo>
                      <a:pt x="94" y="25"/>
                      <a:pt x="94" y="25"/>
                      <a:pt x="94" y="25"/>
                    </a:cubicBezTo>
                    <a:cubicBezTo>
                      <a:pt x="95" y="23"/>
                      <a:pt x="95" y="21"/>
                      <a:pt x="94" y="19"/>
                    </a:cubicBezTo>
                    <a:cubicBezTo>
                      <a:pt x="86" y="12"/>
                      <a:pt x="86" y="12"/>
                      <a:pt x="86" y="12"/>
                    </a:cubicBezTo>
                    <a:cubicBezTo>
                      <a:pt x="85" y="10"/>
                      <a:pt x="82" y="10"/>
                      <a:pt x="81" y="11"/>
                    </a:cubicBezTo>
                    <a:cubicBezTo>
                      <a:pt x="76" y="14"/>
                      <a:pt x="76" y="14"/>
                      <a:pt x="76" y="14"/>
                    </a:cubicBezTo>
                    <a:cubicBezTo>
                      <a:pt x="75" y="15"/>
                      <a:pt x="73" y="16"/>
                      <a:pt x="72" y="16"/>
                    </a:cubicBezTo>
                    <a:cubicBezTo>
                      <a:pt x="68" y="16"/>
                      <a:pt x="64" y="13"/>
                      <a:pt x="64" y="9"/>
                    </a:cubicBezTo>
                    <a:cubicBezTo>
                      <a:pt x="63" y="3"/>
                      <a:pt x="63" y="3"/>
                      <a:pt x="63" y="3"/>
                    </a:cubicBezTo>
                    <a:cubicBezTo>
                      <a:pt x="63" y="1"/>
                      <a:pt x="61" y="0"/>
                      <a:pt x="59" y="0"/>
                    </a:cubicBezTo>
                    <a:cubicBezTo>
                      <a:pt x="48" y="0"/>
                      <a:pt x="48" y="0"/>
                      <a:pt x="48" y="0"/>
                    </a:cubicBezTo>
                    <a:cubicBezTo>
                      <a:pt x="46" y="0"/>
                      <a:pt x="44" y="1"/>
                      <a:pt x="44" y="3"/>
                    </a:cubicBezTo>
                    <a:cubicBezTo>
                      <a:pt x="42" y="10"/>
                      <a:pt x="42" y="10"/>
                      <a:pt x="42" y="10"/>
                    </a:cubicBezTo>
                    <a:cubicBezTo>
                      <a:pt x="42" y="15"/>
                      <a:pt x="38" y="17"/>
                      <a:pt x="35" y="17"/>
                    </a:cubicBezTo>
                    <a:cubicBezTo>
                      <a:pt x="33" y="17"/>
                      <a:pt x="32" y="16"/>
                      <a:pt x="30" y="15"/>
                    </a:cubicBezTo>
                    <a:cubicBezTo>
                      <a:pt x="24" y="11"/>
                      <a:pt x="24" y="11"/>
                      <a:pt x="24" y="11"/>
                    </a:cubicBezTo>
                    <a:cubicBezTo>
                      <a:pt x="22" y="10"/>
                      <a:pt x="20" y="10"/>
                      <a:pt x="19" y="12"/>
                    </a:cubicBezTo>
                    <a:cubicBezTo>
                      <a:pt x="11" y="19"/>
                      <a:pt x="11" y="19"/>
                      <a:pt x="11" y="19"/>
                    </a:cubicBezTo>
                    <a:cubicBezTo>
                      <a:pt x="10" y="21"/>
                      <a:pt x="10" y="23"/>
                      <a:pt x="11" y="25"/>
                    </a:cubicBezTo>
                    <a:cubicBezTo>
                      <a:pt x="14" y="30"/>
                      <a:pt x="14" y="30"/>
                      <a:pt x="14" y="30"/>
                    </a:cubicBezTo>
                    <a:cubicBezTo>
                      <a:pt x="16" y="32"/>
                      <a:pt x="16" y="35"/>
                      <a:pt x="15" y="37"/>
                    </a:cubicBezTo>
                    <a:cubicBezTo>
                      <a:pt x="14" y="40"/>
                      <a:pt x="12" y="41"/>
                      <a:pt x="9" y="42"/>
                    </a:cubicBezTo>
                    <a:cubicBezTo>
                      <a:pt x="4" y="43"/>
                      <a:pt x="4" y="43"/>
                      <a:pt x="4" y="43"/>
                    </a:cubicBezTo>
                    <a:cubicBezTo>
                      <a:pt x="2" y="43"/>
                      <a:pt x="0" y="45"/>
                      <a:pt x="0" y="47"/>
                    </a:cubicBezTo>
                    <a:cubicBezTo>
                      <a:pt x="0" y="58"/>
                      <a:pt x="0" y="58"/>
                      <a:pt x="0" y="58"/>
                    </a:cubicBezTo>
                    <a:cubicBezTo>
                      <a:pt x="0" y="60"/>
                      <a:pt x="2" y="62"/>
                      <a:pt x="4" y="62"/>
                    </a:cubicBezTo>
                    <a:cubicBezTo>
                      <a:pt x="10" y="63"/>
                      <a:pt x="10" y="63"/>
                      <a:pt x="10" y="63"/>
                    </a:cubicBezTo>
                    <a:cubicBezTo>
                      <a:pt x="13" y="63"/>
                      <a:pt x="15" y="65"/>
                      <a:pt x="16" y="68"/>
                    </a:cubicBezTo>
                    <a:cubicBezTo>
                      <a:pt x="17" y="70"/>
                      <a:pt x="17" y="73"/>
                      <a:pt x="15" y="75"/>
                    </a:cubicBezTo>
                    <a:cubicBezTo>
                      <a:pt x="12" y="80"/>
                      <a:pt x="12" y="80"/>
                      <a:pt x="12" y="80"/>
                    </a:cubicBezTo>
                    <a:cubicBezTo>
                      <a:pt x="11" y="82"/>
                      <a:pt x="11" y="84"/>
                      <a:pt x="12" y="85"/>
                    </a:cubicBezTo>
                    <a:cubicBezTo>
                      <a:pt x="20" y="93"/>
                      <a:pt x="20" y="93"/>
                      <a:pt x="20" y="93"/>
                    </a:cubicBezTo>
                    <a:cubicBezTo>
                      <a:pt x="22" y="94"/>
                      <a:pt x="24" y="95"/>
                      <a:pt x="25" y="93"/>
                    </a:cubicBezTo>
                    <a:cubicBezTo>
                      <a:pt x="30" y="90"/>
                      <a:pt x="30" y="90"/>
                      <a:pt x="30" y="90"/>
                    </a:cubicBezTo>
                    <a:cubicBezTo>
                      <a:pt x="32" y="89"/>
                      <a:pt x="33" y="88"/>
                      <a:pt x="35" y="88"/>
                    </a:cubicBezTo>
                    <a:cubicBezTo>
                      <a:pt x="38" y="88"/>
                      <a:pt x="42" y="90"/>
                      <a:pt x="43" y="95"/>
                    </a:cubicBezTo>
                    <a:cubicBezTo>
                      <a:pt x="44" y="100"/>
                      <a:pt x="44" y="100"/>
                      <a:pt x="44" y="100"/>
                    </a:cubicBezTo>
                    <a:cubicBezTo>
                      <a:pt x="44" y="102"/>
                      <a:pt x="46" y="104"/>
                      <a:pt x="48" y="104"/>
                    </a:cubicBezTo>
                    <a:cubicBezTo>
                      <a:pt x="59" y="104"/>
                      <a:pt x="59" y="104"/>
                      <a:pt x="59" y="104"/>
                    </a:cubicBezTo>
                    <a:cubicBezTo>
                      <a:pt x="61" y="104"/>
                      <a:pt x="63" y="102"/>
                      <a:pt x="63" y="100"/>
                    </a:cubicBezTo>
                    <a:cubicBezTo>
                      <a:pt x="64" y="96"/>
                      <a:pt x="64" y="96"/>
                      <a:pt x="64" y="96"/>
                    </a:cubicBezTo>
                    <a:cubicBezTo>
                      <a:pt x="64" y="92"/>
                      <a:pt x="68" y="89"/>
                      <a:pt x="71" y="89"/>
                    </a:cubicBezTo>
                    <a:cubicBezTo>
                      <a:pt x="73" y="89"/>
                      <a:pt x="75" y="90"/>
                      <a:pt x="76" y="91"/>
                    </a:cubicBezTo>
                    <a:cubicBezTo>
                      <a:pt x="79" y="93"/>
                      <a:pt x="79" y="93"/>
                      <a:pt x="79" y="93"/>
                    </a:cubicBezTo>
                    <a:cubicBezTo>
                      <a:pt x="81" y="95"/>
                      <a:pt x="83" y="94"/>
                      <a:pt x="85" y="93"/>
                    </a:cubicBezTo>
                    <a:cubicBezTo>
                      <a:pt x="92" y="85"/>
                      <a:pt x="92" y="85"/>
                      <a:pt x="92" y="85"/>
                    </a:cubicBezTo>
                    <a:cubicBezTo>
                      <a:pt x="94" y="84"/>
                      <a:pt x="94" y="82"/>
                      <a:pt x="93" y="80"/>
                    </a:cubicBezTo>
                    <a:cubicBezTo>
                      <a:pt x="90" y="75"/>
                      <a:pt x="90" y="75"/>
                      <a:pt x="90" y="75"/>
                    </a:cubicBezTo>
                    <a:cubicBezTo>
                      <a:pt x="88" y="73"/>
                      <a:pt x="88" y="70"/>
                      <a:pt x="89" y="68"/>
                    </a:cubicBezTo>
                    <a:cubicBezTo>
                      <a:pt x="90" y="65"/>
                      <a:pt x="92" y="63"/>
                      <a:pt x="95" y="63"/>
                    </a:cubicBezTo>
                    <a:cubicBezTo>
                      <a:pt x="101" y="62"/>
                      <a:pt x="101" y="62"/>
                      <a:pt x="101" y="62"/>
                    </a:cubicBezTo>
                    <a:cubicBezTo>
                      <a:pt x="103" y="62"/>
                      <a:pt x="104" y="60"/>
                      <a:pt x="104" y="58"/>
                    </a:cubicBezTo>
                    <a:cubicBezTo>
                      <a:pt x="104" y="47"/>
                      <a:pt x="104" y="47"/>
                      <a:pt x="104" y="47"/>
                    </a:cubicBezTo>
                    <a:cubicBezTo>
                      <a:pt x="104" y="45"/>
                      <a:pt x="103" y="43"/>
                      <a:pt x="101" y="43"/>
                    </a:cubicBezTo>
                    <a:close/>
                    <a:moveTo>
                      <a:pt x="96" y="55"/>
                    </a:moveTo>
                    <a:cubicBezTo>
                      <a:pt x="94" y="55"/>
                      <a:pt x="94" y="55"/>
                      <a:pt x="94" y="55"/>
                    </a:cubicBezTo>
                    <a:cubicBezTo>
                      <a:pt x="88" y="56"/>
                      <a:pt x="84" y="59"/>
                      <a:pt x="82" y="64"/>
                    </a:cubicBezTo>
                    <a:cubicBezTo>
                      <a:pt x="79" y="69"/>
                      <a:pt x="80" y="75"/>
                      <a:pt x="83" y="80"/>
                    </a:cubicBezTo>
                    <a:cubicBezTo>
                      <a:pt x="84" y="82"/>
                      <a:pt x="84" y="82"/>
                      <a:pt x="84" y="82"/>
                    </a:cubicBezTo>
                    <a:cubicBezTo>
                      <a:pt x="81" y="85"/>
                      <a:pt x="81" y="85"/>
                      <a:pt x="81" y="85"/>
                    </a:cubicBezTo>
                    <a:cubicBezTo>
                      <a:pt x="81" y="84"/>
                      <a:pt x="81" y="84"/>
                      <a:pt x="81" y="84"/>
                    </a:cubicBezTo>
                    <a:cubicBezTo>
                      <a:pt x="78" y="82"/>
                      <a:pt x="75" y="81"/>
                      <a:pt x="71" y="81"/>
                    </a:cubicBezTo>
                    <a:cubicBezTo>
                      <a:pt x="63" y="81"/>
                      <a:pt x="57" y="87"/>
                      <a:pt x="56" y="95"/>
                    </a:cubicBezTo>
                    <a:cubicBezTo>
                      <a:pt x="55" y="96"/>
                      <a:pt x="55" y="96"/>
                      <a:pt x="55" y="96"/>
                    </a:cubicBezTo>
                    <a:cubicBezTo>
                      <a:pt x="51" y="96"/>
                      <a:pt x="51" y="96"/>
                      <a:pt x="51" y="96"/>
                    </a:cubicBezTo>
                    <a:cubicBezTo>
                      <a:pt x="51" y="93"/>
                      <a:pt x="51" y="93"/>
                      <a:pt x="51" y="93"/>
                    </a:cubicBezTo>
                    <a:cubicBezTo>
                      <a:pt x="49" y="86"/>
                      <a:pt x="43" y="80"/>
                      <a:pt x="35" y="80"/>
                    </a:cubicBezTo>
                    <a:cubicBezTo>
                      <a:pt x="32" y="80"/>
                      <a:pt x="28" y="81"/>
                      <a:pt x="26" y="83"/>
                    </a:cubicBezTo>
                    <a:cubicBezTo>
                      <a:pt x="23" y="85"/>
                      <a:pt x="23" y="85"/>
                      <a:pt x="23" y="85"/>
                    </a:cubicBezTo>
                    <a:cubicBezTo>
                      <a:pt x="20" y="82"/>
                      <a:pt x="20" y="82"/>
                      <a:pt x="20" y="82"/>
                    </a:cubicBezTo>
                    <a:cubicBezTo>
                      <a:pt x="22" y="80"/>
                      <a:pt x="22" y="80"/>
                      <a:pt x="22" y="80"/>
                    </a:cubicBezTo>
                    <a:cubicBezTo>
                      <a:pt x="25" y="75"/>
                      <a:pt x="25" y="69"/>
                      <a:pt x="23" y="64"/>
                    </a:cubicBezTo>
                    <a:cubicBezTo>
                      <a:pt x="21" y="59"/>
                      <a:pt x="17" y="56"/>
                      <a:pt x="11" y="55"/>
                    </a:cubicBezTo>
                    <a:cubicBezTo>
                      <a:pt x="8" y="55"/>
                      <a:pt x="8" y="55"/>
                      <a:pt x="8" y="55"/>
                    </a:cubicBezTo>
                    <a:cubicBezTo>
                      <a:pt x="8" y="50"/>
                      <a:pt x="8" y="50"/>
                      <a:pt x="8" y="50"/>
                    </a:cubicBezTo>
                    <a:cubicBezTo>
                      <a:pt x="11" y="50"/>
                      <a:pt x="11" y="50"/>
                      <a:pt x="11" y="50"/>
                    </a:cubicBezTo>
                    <a:cubicBezTo>
                      <a:pt x="16" y="49"/>
                      <a:pt x="21" y="45"/>
                      <a:pt x="23" y="40"/>
                    </a:cubicBezTo>
                    <a:cubicBezTo>
                      <a:pt x="25" y="35"/>
                      <a:pt x="24" y="29"/>
                      <a:pt x="21" y="25"/>
                    </a:cubicBezTo>
                    <a:cubicBezTo>
                      <a:pt x="19" y="23"/>
                      <a:pt x="19" y="23"/>
                      <a:pt x="19" y="23"/>
                    </a:cubicBezTo>
                    <a:cubicBezTo>
                      <a:pt x="22" y="20"/>
                      <a:pt x="22" y="20"/>
                      <a:pt x="22" y="20"/>
                    </a:cubicBezTo>
                    <a:cubicBezTo>
                      <a:pt x="26" y="22"/>
                      <a:pt x="26" y="22"/>
                      <a:pt x="26" y="22"/>
                    </a:cubicBezTo>
                    <a:cubicBezTo>
                      <a:pt x="28" y="24"/>
                      <a:pt x="32" y="25"/>
                      <a:pt x="35" y="25"/>
                    </a:cubicBezTo>
                    <a:cubicBezTo>
                      <a:pt x="42" y="25"/>
                      <a:pt x="49" y="19"/>
                      <a:pt x="50" y="12"/>
                    </a:cubicBezTo>
                    <a:cubicBezTo>
                      <a:pt x="51" y="8"/>
                      <a:pt x="51" y="8"/>
                      <a:pt x="51" y="8"/>
                    </a:cubicBezTo>
                    <a:cubicBezTo>
                      <a:pt x="55" y="8"/>
                      <a:pt x="55" y="8"/>
                      <a:pt x="55" y="8"/>
                    </a:cubicBezTo>
                    <a:cubicBezTo>
                      <a:pt x="56" y="10"/>
                      <a:pt x="56" y="10"/>
                      <a:pt x="56" y="10"/>
                    </a:cubicBezTo>
                    <a:cubicBezTo>
                      <a:pt x="57" y="18"/>
                      <a:pt x="64" y="24"/>
                      <a:pt x="72" y="24"/>
                    </a:cubicBezTo>
                    <a:cubicBezTo>
                      <a:pt x="75" y="24"/>
                      <a:pt x="78" y="23"/>
                      <a:pt x="80" y="21"/>
                    </a:cubicBezTo>
                    <a:cubicBezTo>
                      <a:pt x="83" y="20"/>
                      <a:pt x="83" y="20"/>
                      <a:pt x="83" y="20"/>
                    </a:cubicBezTo>
                    <a:cubicBezTo>
                      <a:pt x="86" y="23"/>
                      <a:pt x="86" y="23"/>
                      <a:pt x="86" y="23"/>
                    </a:cubicBezTo>
                    <a:cubicBezTo>
                      <a:pt x="84" y="25"/>
                      <a:pt x="84" y="25"/>
                      <a:pt x="84" y="25"/>
                    </a:cubicBezTo>
                    <a:cubicBezTo>
                      <a:pt x="81" y="29"/>
                      <a:pt x="80" y="35"/>
                      <a:pt x="82" y="40"/>
                    </a:cubicBezTo>
                    <a:cubicBezTo>
                      <a:pt x="84" y="45"/>
                      <a:pt x="89" y="49"/>
                      <a:pt x="94" y="50"/>
                    </a:cubicBezTo>
                    <a:cubicBezTo>
                      <a:pt x="96" y="50"/>
                      <a:pt x="96" y="50"/>
                      <a:pt x="96" y="50"/>
                    </a:cubicBezTo>
                    <a:lnTo>
                      <a:pt x="96" y="5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55" name="Freeform 41">
                <a:extLst>
                  <a:ext uri="{FF2B5EF4-FFF2-40B4-BE49-F238E27FC236}">
                    <a16:creationId xmlns:a16="http://schemas.microsoft.com/office/drawing/2014/main" id="{F658B90A-5C3F-4488-842B-5BDCF0BB0EF7}"/>
                  </a:ext>
                </a:extLst>
              </p:cNvPr>
              <p:cNvSpPr>
                <a:spLocks noEditPoints="1"/>
              </p:cNvSpPr>
              <p:nvPr/>
            </p:nvSpPr>
            <p:spPr bwMode="auto">
              <a:xfrm>
                <a:off x="504" y="1718"/>
                <a:ext cx="46" cy="47"/>
              </a:xfrm>
              <a:custGeom>
                <a:avLst/>
                <a:gdLst>
                  <a:gd name="T0" fmla="*/ 20 w 40"/>
                  <a:gd name="T1" fmla="*/ 0 h 40"/>
                  <a:gd name="T2" fmla="*/ 0 w 40"/>
                  <a:gd name="T3" fmla="*/ 20 h 40"/>
                  <a:gd name="T4" fmla="*/ 20 w 40"/>
                  <a:gd name="T5" fmla="*/ 40 h 40"/>
                  <a:gd name="T6" fmla="*/ 40 w 40"/>
                  <a:gd name="T7" fmla="*/ 20 h 40"/>
                  <a:gd name="T8" fmla="*/ 20 w 40"/>
                  <a:gd name="T9" fmla="*/ 0 h 40"/>
                  <a:gd name="T10" fmla="*/ 20 w 40"/>
                  <a:gd name="T11" fmla="*/ 32 h 40"/>
                  <a:gd name="T12" fmla="*/ 8 w 40"/>
                  <a:gd name="T13" fmla="*/ 20 h 40"/>
                  <a:gd name="T14" fmla="*/ 20 w 40"/>
                  <a:gd name="T15" fmla="*/ 8 h 40"/>
                  <a:gd name="T16" fmla="*/ 32 w 40"/>
                  <a:gd name="T17" fmla="*/ 20 h 40"/>
                  <a:gd name="T18" fmla="*/ 20 w 40"/>
                  <a:gd name="T19"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0"/>
                    </a:moveTo>
                    <a:cubicBezTo>
                      <a:pt x="9" y="0"/>
                      <a:pt x="0" y="9"/>
                      <a:pt x="0" y="20"/>
                    </a:cubicBezTo>
                    <a:cubicBezTo>
                      <a:pt x="0" y="31"/>
                      <a:pt x="9" y="40"/>
                      <a:pt x="20" y="40"/>
                    </a:cubicBezTo>
                    <a:cubicBezTo>
                      <a:pt x="31" y="40"/>
                      <a:pt x="40" y="31"/>
                      <a:pt x="40" y="20"/>
                    </a:cubicBezTo>
                    <a:cubicBezTo>
                      <a:pt x="40" y="9"/>
                      <a:pt x="31" y="0"/>
                      <a:pt x="20" y="0"/>
                    </a:cubicBezTo>
                    <a:close/>
                    <a:moveTo>
                      <a:pt x="20" y="32"/>
                    </a:moveTo>
                    <a:cubicBezTo>
                      <a:pt x="14" y="32"/>
                      <a:pt x="8" y="26"/>
                      <a:pt x="8" y="20"/>
                    </a:cubicBezTo>
                    <a:cubicBezTo>
                      <a:pt x="8" y="13"/>
                      <a:pt x="14" y="8"/>
                      <a:pt x="20" y="8"/>
                    </a:cubicBezTo>
                    <a:cubicBezTo>
                      <a:pt x="27" y="8"/>
                      <a:pt x="32" y="13"/>
                      <a:pt x="32" y="20"/>
                    </a:cubicBezTo>
                    <a:cubicBezTo>
                      <a:pt x="32" y="26"/>
                      <a:pt x="27" y="32"/>
                      <a:pt x="20" y="3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56" name="Freeform 42">
                <a:extLst>
                  <a:ext uri="{FF2B5EF4-FFF2-40B4-BE49-F238E27FC236}">
                    <a16:creationId xmlns:a16="http://schemas.microsoft.com/office/drawing/2014/main" id="{00D32643-9C1A-422B-A95D-A79C44D7803B}"/>
                  </a:ext>
                </a:extLst>
              </p:cNvPr>
              <p:cNvSpPr>
                <a:spLocks noEditPoints="1"/>
              </p:cNvSpPr>
              <p:nvPr/>
            </p:nvSpPr>
            <p:spPr bwMode="auto">
              <a:xfrm>
                <a:off x="326" y="1540"/>
                <a:ext cx="243" cy="75"/>
              </a:xfrm>
              <a:custGeom>
                <a:avLst/>
                <a:gdLst>
                  <a:gd name="T0" fmla="*/ 4 w 208"/>
                  <a:gd name="T1" fmla="*/ 64 h 64"/>
                  <a:gd name="T2" fmla="*/ 204 w 208"/>
                  <a:gd name="T3" fmla="*/ 64 h 64"/>
                  <a:gd name="T4" fmla="*/ 208 w 208"/>
                  <a:gd name="T5" fmla="*/ 60 h 64"/>
                  <a:gd name="T6" fmla="*/ 208 w 208"/>
                  <a:gd name="T7" fmla="*/ 4 h 64"/>
                  <a:gd name="T8" fmla="*/ 204 w 208"/>
                  <a:gd name="T9" fmla="*/ 0 h 64"/>
                  <a:gd name="T10" fmla="*/ 4 w 208"/>
                  <a:gd name="T11" fmla="*/ 0 h 64"/>
                  <a:gd name="T12" fmla="*/ 0 w 208"/>
                  <a:gd name="T13" fmla="*/ 4 h 64"/>
                  <a:gd name="T14" fmla="*/ 0 w 208"/>
                  <a:gd name="T15" fmla="*/ 60 h 64"/>
                  <a:gd name="T16" fmla="*/ 4 w 208"/>
                  <a:gd name="T17" fmla="*/ 64 h 64"/>
                  <a:gd name="T18" fmla="*/ 104 w 208"/>
                  <a:gd name="T19" fmla="*/ 16 h 64"/>
                  <a:gd name="T20" fmla="*/ 120 w 208"/>
                  <a:gd name="T21" fmla="*/ 32 h 64"/>
                  <a:gd name="T22" fmla="*/ 104 w 208"/>
                  <a:gd name="T23" fmla="*/ 48 h 64"/>
                  <a:gd name="T24" fmla="*/ 88 w 208"/>
                  <a:gd name="T25" fmla="*/ 32 h 64"/>
                  <a:gd name="T26" fmla="*/ 104 w 208"/>
                  <a:gd name="T27" fmla="*/ 16 h 64"/>
                  <a:gd name="T28" fmla="*/ 68 w 208"/>
                  <a:gd name="T29" fmla="*/ 16 h 64"/>
                  <a:gd name="T30" fmla="*/ 84 w 208"/>
                  <a:gd name="T31" fmla="*/ 32 h 64"/>
                  <a:gd name="T32" fmla="*/ 68 w 208"/>
                  <a:gd name="T33" fmla="*/ 48 h 64"/>
                  <a:gd name="T34" fmla="*/ 52 w 208"/>
                  <a:gd name="T35" fmla="*/ 32 h 64"/>
                  <a:gd name="T36" fmla="*/ 68 w 208"/>
                  <a:gd name="T37" fmla="*/ 16 h 64"/>
                  <a:gd name="T38" fmla="*/ 32 w 208"/>
                  <a:gd name="T39" fmla="*/ 16 h 64"/>
                  <a:gd name="T40" fmla="*/ 48 w 208"/>
                  <a:gd name="T41" fmla="*/ 32 h 64"/>
                  <a:gd name="T42" fmla="*/ 32 w 208"/>
                  <a:gd name="T43" fmla="*/ 48 h 64"/>
                  <a:gd name="T44" fmla="*/ 16 w 208"/>
                  <a:gd name="T45" fmla="*/ 32 h 64"/>
                  <a:gd name="T46" fmla="*/ 32 w 208"/>
                  <a:gd name="T47" fmla="*/ 1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8" h="64">
                    <a:moveTo>
                      <a:pt x="4" y="64"/>
                    </a:moveTo>
                    <a:cubicBezTo>
                      <a:pt x="204" y="64"/>
                      <a:pt x="204" y="64"/>
                      <a:pt x="204" y="64"/>
                    </a:cubicBezTo>
                    <a:cubicBezTo>
                      <a:pt x="207" y="64"/>
                      <a:pt x="208" y="62"/>
                      <a:pt x="208" y="60"/>
                    </a:cubicBezTo>
                    <a:cubicBezTo>
                      <a:pt x="208" y="4"/>
                      <a:pt x="208" y="4"/>
                      <a:pt x="208" y="4"/>
                    </a:cubicBezTo>
                    <a:cubicBezTo>
                      <a:pt x="208" y="1"/>
                      <a:pt x="207" y="0"/>
                      <a:pt x="204" y="0"/>
                    </a:cubicBezTo>
                    <a:cubicBezTo>
                      <a:pt x="4" y="0"/>
                      <a:pt x="4" y="0"/>
                      <a:pt x="4" y="0"/>
                    </a:cubicBezTo>
                    <a:cubicBezTo>
                      <a:pt x="2" y="0"/>
                      <a:pt x="0" y="1"/>
                      <a:pt x="0" y="4"/>
                    </a:cubicBezTo>
                    <a:cubicBezTo>
                      <a:pt x="0" y="60"/>
                      <a:pt x="0" y="60"/>
                      <a:pt x="0" y="60"/>
                    </a:cubicBezTo>
                    <a:cubicBezTo>
                      <a:pt x="0" y="62"/>
                      <a:pt x="2" y="64"/>
                      <a:pt x="4" y="64"/>
                    </a:cubicBezTo>
                    <a:close/>
                    <a:moveTo>
                      <a:pt x="104" y="16"/>
                    </a:moveTo>
                    <a:cubicBezTo>
                      <a:pt x="113" y="16"/>
                      <a:pt x="120" y="23"/>
                      <a:pt x="120" y="32"/>
                    </a:cubicBezTo>
                    <a:cubicBezTo>
                      <a:pt x="120" y="40"/>
                      <a:pt x="113" y="48"/>
                      <a:pt x="104" y="48"/>
                    </a:cubicBezTo>
                    <a:cubicBezTo>
                      <a:pt x="96" y="48"/>
                      <a:pt x="88" y="40"/>
                      <a:pt x="88" y="32"/>
                    </a:cubicBezTo>
                    <a:cubicBezTo>
                      <a:pt x="88" y="23"/>
                      <a:pt x="96" y="16"/>
                      <a:pt x="104" y="16"/>
                    </a:cubicBezTo>
                    <a:close/>
                    <a:moveTo>
                      <a:pt x="68" y="16"/>
                    </a:moveTo>
                    <a:cubicBezTo>
                      <a:pt x="77" y="16"/>
                      <a:pt x="84" y="23"/>
                      <a:pt x="84" y="32"/>
                    </a:cubicBezTo>
                    <a:cubicBezTo>
                      <a:pt x="84" y="40"/>
                      <a:pt x="77" y="48"/>
                      <a:pt x="68" y="48"/>
                    </a:cubicBezTo>
                    <a:cubicBezTo>
                      <a:pt x="60" y="48"/>
                      <a:pt x="52" y="40"/>
                      <a:pt x="52" y="32"/>
                    </a:cubicBezTo>
                    <a:cubicBezTo>
                      <a:pt x="52" y="23"/>
                      <a:pt x="60" y="16"/>
                      <a:pt x="68" y="16"/>
                    </a:cubicBezTo>
                    <a:close/>
                    <a:moveTo>
                      <a:pt x="32" y="16"/>
                    </a:moveTo>
                    <a:cubicBezTo>
                      <a:pt x="41" y="16"/>
                      <a:pt x="48" y="23"/>
                      <a:pt x="48" y="32"/>
                    </a:cubicBezTo>
                    <a:cubicBezTo>
                      <a:pt x="48" y="40"/>
                      <a:pt x="41" y="48"/>
                      <a:pt x="32" y="48"/>
                    </a:cubicBezTo>
                    <a:cubicBezTo>
                      <a:pt x="24" y="48"/>
                      <a:pt x="16" y="40"/>
                      <a:pt x="16" y="32"/>
                    </a:cubicBezTo>
                    <a:cubicBezTo>
                      <a:pt x="16" y="23"/>
                      <a:pt x="24" y="16"/>
                      <a:pt x="32" y="16"/>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57" name="Freeform 43">
                <a:extLst>
                  <a:ext uri="{FF2B5EF4-FFF2-40B4-BE49-F238E27FC236}">
                    <a16:creationId xmlns:a16="http://schemas.microsoft.com/office/drawing/2014/main" id="{A039A763-C3DA-457B-827D-4206FF5CCD78}"/>
                  </a:ext>
                </a:extLst>
              </p:cNvPr>
              <p:cNvSpPr>
                <a:spLocks/>
              </p:cNvSpPr>
              <p:nvPr/>
            </p:nvSpPr>
            <p:spPr bwMode="auto">
              <a:xfrm>
                <a:off x="326" y="1624"/>
                <a:ext cx="243" cy="155"/>
              </a:xfrm>
              <a:custGeom>
                <a:avLst/>
                <a:gdLst>
                  <a:gd name="T0" fmla="*/ 108 w 208"/>
                  <a:gd name="T1" fmla="*/ 116 h 132"/>
                  <a:gd name="T2" fmla="*/ 108 w 208"/>
                  <a:gd name="T3" fmla="*/ 85 h 132"/>
                  <a:gd name="T4" fmla="*/ 112 w 208"/>
                  <a:gd name="T5" fmla="*/ 81 h 132"/>
                  <a:gd name="T6" fmla="*/ 121 w 208"/>
                  <a:gd name="T7" fmla="*/ 79 h 132"/>
                  <a:gd name="T8" fmla="*/ 115 w 208"/>
                  <a:gd name="T9" fmla="*/ 71 h 132"/>
                  <a:gd name="T10" fmla="*/ 115 w 208"/>
                  <a:gd name="T11" fmla="*/ 66 h 132"/>
                  <a:gd name="T12" fmla="*/ 137 w 208"/>
                  <a:gd name="T13" fmla="*/ 44 h 132"/>
                  <a:gd name="T14" fmla="*/ 143 w 208"/>
                  <a:gd name="T15" fmla="*/ 44 h 132"/>
                  <a:gd name="T16" fmla="*/ 152 w 208"/>
                  <a:gd name="T17" fmla="*/ 50 h 132"/>
                  <a:gd name="T18" fmla="*/ 152 w 208"/>
                  <a:gd name="T19" fmla="*/ 49 h 132"/>
                  <a:gd name="T20" fmla="*/ 154 w 208"/>
                  <a:gd name="T21" fmla="*/ 39 h 132"/>
                  <a:gd name="T22" fmla="*/ 158 w 208"/>
                  <a:gd name="T23" fmla="*/ 36 h 132"/>
                  <a:gd name="T24" fmla="*/ 189 w 208"/>
                  <a:gd name="T25" fmla="*/ 36 h 132"/>
                  <a:gd name="T26" fmla="*/ 193 w 208"/>
                  <a:gd name="T27" fmla="*/ 39 h 132"/>
                  <a:gd name="T28" fmla="*/ 195 w 208"/>
                  <a:gd name="T29" fmla="*/ 49 h 132"/>
                  <a:gd name="T30" fmla="*/ 202 w 208"/>
                  <a:gd name="T31" fmla="*/ 44 h 132"/>
                  <a:gd name="T32" fmla="*/ 207 w 208"/>
                  <a:gd name="T33" fmla="*/ 44 h 132"/>
                  <a:gd name="T34" fmla="*/ 208 w 208"/>
                  <a:gd name="T35" fmla="*/ 45 h 132"/>
                  <a:gd name="T36" fmla="*/ 208 w 208"/>
                  <a:gd name="T37" fmla="*/ 39 h 132"/>
                  <a:gd name="T38" fmla="*/ 208 w 208"/>
                  <a:gd name="T39" fmla="*/ 4 h 132"/>
                  <a:gd name="T40" fmla="*/ 204 w 208"/>
                  <a:gd name="T41" fmla="*/ 0 h 132"/>
                  <a:gd name="T42" fmla="*/ 4 w 208"/>
                  <a:gd name="T43" fmla="*/ 0 h 132"/>
                  <a:gd name="T44" fmla="*/ 0 w 208"/>
                  <a:gd name="T45" fmla="*/ 4 h 132"/>
                  <a:gd name="T46" fmla="*/ 0 w 208"/>
                  <a:gd name="T47" fmla="*/ 128 h 132"/>
                  <a:gd name="T48" fmla="*/ 4 w 208"/>
                  <a:gd name="T49" fmla="*/ 132 h 132"/>
                  <a:gd name="T50" fmla="*/ 116 w 208"/>
                  <a:gd name="T51" fmla="*/ 132 h 132"/>
                  <a:gd name="T52" fmla="*/ 116 w 208"/>
                  <a:gd name="T53" fmla="*/ 130 h 132"/>
                  <a:gd name="T54" fmla="*/ 122 w 208"/>
                  <a:gd name="T55" fmla="*/ 122 h 132"/>
                  <a:gd name="T56" fmla="*/ 112 w 208"/>
                  <a:gd name="T57" fmla="*/ 120 h 132"/>
                  <a:gd name="T58" fmla="*/ 108 w 208"/>
                  <a:gd name="T59" fmla="*/ 11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8" h="132">
                    <a:moveTo>
                      <a:pt x="108" y="116"/>
                    </a:moveTo>
                    <a:cubicBezTo>
                      <a:pt x="108" y="85"/>
                      <a:pt x="108" y="85"/>
                      <a:pt x="108" y="85"/>
                    </a:cubicBezTo>
                    <a:cubicBezTo>
                      <a:pt x="108" y="83"/>
                      <a:pt x="110" y="82"/>
                      <a:pt x="112" y="81"/>
                    </a:cubicBezTo>
                    <a:cubicBezTo>
                      <a:pt x="121" y="79"/>
                      <a:pt x="121" y="79"/>
                      <a:pt x="121" y="79"/>
                    </a:cubicBezTo>
                    <a:cubicBezTo>
                      <a:pt x="115" y="71"/>
                      <a:pt x="115" y="71"/>
                      <a:pt x="115" y="71"/>
                    </a:cubicBezTo>
                    <a:cubicBezTo>
                      <a:pt x="114" y="70"/>
                      <a:pt x="114" y="68"/>
                      <a:pt x="115" y="66"/>
                    </a:cubicBezTo>
                    <a:cubicBezTo>
                      <a:pt x="137" y="44"/>
                      <a:pt x="137" y="44"/>
                      <a:pt x="137" y="44"/>
                    </a:cubicBezTo>
                    <a:cubicBezTo>
                      <a:pt x="139" y="43"/>
                      <a:pt x="141" y="43"/>
                      <a:pt x="143" y="44"/>
                    </a:cubicBezTo>
                    <a:cubicBezTo>
                      <a:pt x="152" y="50"/>
                      <a:pt x="152" y="50"/>
                      <a:pt x="152" y="50"/>
                    </a:cubicBezTo>
                    <a:cubicBezTo>
                      <a:pt x="152" y="49"/>
                      <a:pt x="152" y="49"/>
                      <a:pt x="152" y="49"/>
                    </a:cubicBezTo>
                    <a:cubicBezTo>
                      <a:pt x="154" y="39"/>
                      <a:pt x="154" y="39"/>
                      <a:pt x="154" y="39"/>
                    </a:cubicBezTo>
                    <a:cubicBezTo>
                      <a:pt x="154" y="37"/>
                      <a:pt x="156" y="36"/>
                      <a:pt x="158" y="36"/>
                    </a:cubicBezTo>
                    <a:cubicBezTo>
                      <a:pt x="189" y="36"/>
                      <a:pt x="189" y="36"/>
                      <a:pt x="189" y="36"/>
                    </a:cubicBezTo>
                    <a:cubicBezTo>
                      <a:pt x="191" y="36"/>
                      <a:pt x="193" y="37"/>
                      <a:pt x="193" y="39"/>
                    </a:cubicBezTo>
                    <a:cubicBezTo>
                      <a:pt x="195" y="49"/>
                      <a:pt x="195" y="49"/>
                      <a:pt x="195" y="49"/>
                    </a:cubicBezTo>
                    <a:cubicBezTo>
                      <a:pt x="202" y="44"/>
                      <a:pt x="202" y="44"/>
                      <a:pt x="202" y="44"/>
                    </a:cubicBezTo>
                    <a:cubicBezTo>
                      <a:pt x="204" y="43"/>
                      <a:pt x="206" y="43"/>
                      <a:pt x="207" y="44"/>
                    </a:cubicBezTo>
                    <a:cubicBezTo>
                      <a:pt x="208" y="45"/>
                      <a:pt x="208" y="45"/>
                      <a:pt x="208" y="45"/>
                    </a:cubicBezTo>
                    <a:cubicBezTo>
                      <a:pt x="208" y="39"/>
                      <a:pt x="208" y="39"/>
                      <a:pt x="208" y="39"/>
                    </a:cubicBezTo>
                    <a:cubicBezTo>
                      <a:pt x="208" y="4"/>
                      <a:pt x="208" y="4"/>
                      <a:pt x="208" y="4"/>
                    </a:cubicBezTo>
                    <a:cubicBezTo>
                      <a:pt x="208" y="1"/>
                      <a:pt x="207" y="0"/>
                      <a:pt x="204" y="0"/>
                    </a:cubicBezTo>
                    <a:cubicBezTo>
                      <a:pt x="4" y="0"/>
                      <a:pt x="4" y="0"/>
                      <a:pt x="4" y="0"/>
                    </a:cubicBezTo>
                    <a:cubicBezTo>
                      <a:pt x="2" y="0"/>
                      <a:pt x="0" y="1"/>
                      <a:pt x="0" y="4"/>
                    </a:cubicBezTo>
                    <a:cubicBezTo>
                      <a:pt x="0" y="128"/>
                      <a:pt x="0" y="128"/>
                      <a:pt x="0" y="128"/>
                    </a:cubicBezTo>
                    <a:cubicBezTo>
                      <a:pt x="0" y="130"/>
                      <a:pt x="2" y="132"/>
                      <a:pt x="4" y="132"/>
                    </a:cubicBezTo>
                    <a:cubicBezTo>
                      <a:pt x="116" y="132"/>
                      <a:pt x="116" y="132"/>
                      <a:pt x="116" y="132"/>
                    </a:cubicBezTo>
                    <a:cubicBezTo>
                      <a:pt x="116" y="131"/>
                      <a:pt x="116" y="130"/>
                      <a:pt x="116" y="130"/>
                    </a:cubicBezTo>
                    <a:cubicBezTo>
                      <a:pt x="122" y="122"/>
                      <a:pt x="122" y="122"/>
                      <a:pt x="122" y="122"/>
                    </a:cubicBezTo>
                    <a:cubicBezTo>
                      <a:pt x="112" y="120"/>
                      <a:pt x="112" y="120"/>
                      <a:pt x="112" y="120"/>
                    </a:cubicBezTo>
                    <a:cubicBezTo>
                      <a:pt x="110" y="120"/>
                      <a:pt x="108" y="118"/>
                      <a:pt x="108" y="116"/>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65" name="Group 64">
            <a:extLst>
              <a:ext uri="{FF2B5EF4-FFF2-40B4-BE49-F238E27FC236}">
                <a16:creationId xmlns:a16="http://schemas.microsoft.com/office/drawing/2014/main" id="{911AC3BA-6C54-424E-9EF1-101313A095F0}"/>
              </a:ext>
            </a:extLst>
          </p:cNvPr>
          <p:cNvGrpSpPr/>
          <p:nvPr/>
        </p:nvGrpSpPr>
        <p:grpSpPr>
          <a:xfrm>
            <a:off x="466844" y="1717189"/>
            <a:ext cx="1206704" cy="1007987"/>
            <a:chOff x="350133" y="1287892"/>
            <a:chExt cx="905028" cy="755990"/>
          </a:xfrm>
        </p:grpSpPr>
        <p:sp>
          <p:nvSpPr>
            <p:cNvPr id="34" name="Oval 33">
              <a:extLst>
                <a:ext uri="{FF2B5EF4-FFF2-40B4-BE49-F238E27FC236}">
                  <a16:creationId xmlns:a16="http://schemas.microsoft.com/office/drawing/2014/main" id="{F9B77EB4-0D06-45D0-96FC-1EE7C8B63D5A}"/>
                </a:ext>
              </a:extLst>
            </p:cNvPr>
            <p:cNvSpPr/>
            <p:nvPr/>
          </p:nvSpPr>
          <p:spPr>
            <a:xfrm>
              <a:off x="350133" y="1287892"/>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07" name="Straight Connector 106">
              <a:extLst>
                <a:ext uri="{FF2B5EF4-FFF2-40B4-BE49-F238E27FC236}">
                  <a16:creationId xmlns:a16="http://schemas.microsoft.com/office/drawing/2014/main" id="{DCD441FD-0674-4386-ABCB-B300842D1E70}"/>
                </a:ext>
              </a:extLst>
            </p:cNvPr>
            <p:cNvCxnSpPr/>
            <p:nvPr/>
          </p:nvCxnSpPr>
          <p:spPr>
            <a:xfrm>
              <a:off x="1255161" y="1432193"/>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60" name="Group 46">
              <a:extLst>
                <a:ext uri="{FF2B5EF4-FFF2-40B4-BE49-F238E27FC236}">
                  <a16:creationId xmlns:a16="http://schemas.microsoft.com/office/drawing/2014/main" id="{969233EF-A758-47A7-B1B2-DE681BD05174}"/>
                </a:ext>
              </a:extLst>
            </p:cNvPr>
            <p:cNvGrpSpPr>
              <a:grpSpLocks noChangeAspect="1"/>
            </p:cNvGrpSpPr>
            <p:nvPr/>
          </p:nvGrpSpPr>
          <p:grpSpPr bwMode="auto">
            <a:xfrm>
              <a:off x="509053" y="1450781"/>
              <a:ext cx="438150" cy="430212"/>
              <a:chOff x="321" y="918"/>
              <a:chExt cx="276" cy="271"/>
            </a:xfrm>
            <a:gradFill>
              <a:gsLst>
                <a:gs pos="0">
                  <a:schemeClr val="accent4">
                    <a:lumMod val="75000"/>
                  </a:schemeClr>
                </a:gs>
                <a:gs pos="100000">
                  <a:schemeClr val="accent4"/>
                </a:gs>
              </a:gsLst>
              <a:lin ang="13500000" scaled="1"/>
            </a:gradFill>
          </p:grpSpPr>
          <p:sp>
            <p:nvSpPr>
              <p:cNvPr id="62" name="Freeform 47">
                <a:extLst>
                  <a:ext uri="{FF2B5EF4-FFF2-40B4-BE49-F238E27FC236}">
                    <a16:creationId xmlns:a16="http://schemas.microsoft.com/office/drawing/2014/main" id="{6EEFBC72-ACA0-4440-B16A-1DFC87255D64}"/>
                  </a:ext>
                </a:extLst>
              </p:cNvPr>
              <p:cNvSpPr>
                <a:spLocks noEditPoints="1"/>
              </p:cNvSpPr>
              <p:nvPr/>
            </p:nvSpPr>
            <p:spPr bwMode="auto">
              <a:xfrm>
                <a:off x="471" y="1063"/>
                <a:ext cx="126" cy="126"/>
              </a:xfrm>
              <a:custGeom>
                <a:avLst/>
                <a:gdLst>
                  <a:gd name="T0" fmla="*/ 52 w 104"/>
                  <a:gd name="T1" fmla="*/ 0 h 104"/>
                  <a:gd name="T2" fmla="*/ 0 w 104"/>
                  <a:gd name="T3" fmla="*/ 52 h 104"/>
                  <a:gd name="T4" fmla="*/ 52 w 104"/>
                  <a:gd name="T5" fmla="*/ 104 h 104"/>
                  <a:gd name="T6" fmla="*/ 104 w 104"/>
                  <a:gd name="T7" fmla="*/ 52 h 104"/>
                  <a:gd name="T8" fmla="*/ 52 w 104"/>
                  <a:gd name="T9" fmla="*/ 0 h 104"/>
                  <a:gd name="T10" fmla="*/ 52 w 104"/>
                  <a:gd name="T11" fmla="*/ 96 h 104"/>
                  <a:gd name="T12" fmla="*/ 8 w 104"/>
                  <a:gd name="T13" fmla="*/ 52 h 104"/>
                  <a:gd name="T14" fmla="*/ 52 w 104"/>
                  <a:gd name="T15" fmla="*/ 8 h 104"/>
                  <a:gd name="T16" fmla="*/ 96 w 104"/>
                  <a:gd name="T17" fmla="*/ 52 h 104"/>
                  <a:gd name="T18" fmla="*/ 52 w 104"/>
                  <a:gd name="T19" fmla="*/ 9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104">
                    <a:moveTo>
                      <a:pt x="52" y="0"/>
                    </a:moveTo>
                    <a:cubicBezTo>
                      <a:pt x="24" y="0"/>
                      <a:pt x="0" y="23"/>
                      <a:pt x="0" y="52"/>
                    </a:cubicBezTo>
                    <a:cubicBezTo>
                      <a:pt x="0" y="80"/>
                      <a:pt x="24" y="104"/>
                      <a:pt x="52" y="104"/>
                    </a:cubicBezTo>
                    <a:cubicBezTo>
                      <a:pt x="81" y="104"/>
                      <a:pt x="104" y="80"/>
                      <a:pt x="104" y="52"/>
                    </a:cubicBezTo>
                    <a:cubicBezTo>
                      <a:pt x="104" y="23"/>
                      <a:pt x="81" y="0"/>
                      <a:pt x="52" y="0"/>
                    </a:cubicBezTo>
                    <a:close/>
                    <a:moveTo>
                      <a:pt x="52" y="96"/>
                    </a:moveTo>
                    <a:cubicBezTo>
                      <a:pt x="28" y="96"/>
                      <a:pt x="8" y="76"/>
                      <a:pt x="8" y="52"/>
                    </a:cubicBezTo>
                    <a:cubicBezTo>
                      <a:pt x="8" y="27"/>
                      <a:pt x="28" y="8"/>
                      <a:pt x="52" y="8"/>
                    </a:cubicBezTo>
                    <a:cubicBezTo>
                      <a:pt x="77" y="8"/>
                      <a:pt x="96" y="27"/>
                      <a:pt x="96" y="52"/>
                    </a:cubicBezTo>
                    <a:cubicBezTo>
                      <a:pt x="96" y="76"/>
                      <a:pt x="77" y="96"/>
                      <a:pt x="52" y="9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63" name="Freeform 48">
                <a:extLst>
                  <a:ext uri="{FF2B5EF4-FFF2-40B4-BE49-F238E27FC236}">
                    <a16:creationId xmlns:a16="http://schemas.microsoft.com/office/drawing/2014/main" id="{E432EDEF-7EA5-4E15-903F-B893FF8B6B96}"/>
                  </a:ext>
                </a:extLst>
              </p:cNvPr>
              <p:cNvSpPr>
                <a:spLocks/>
              </p:cNvSpPr>
              <p:nvPr/>
            </p:nvSpPr>
            <p:spPr bwMode="auto">
              <a:xfrm>
                <a:off x="500" y="1092"/>
                <a:ext cx="68" cy="68"/>
              </a:xfrm>
              <a:custGeom>
                <a:avLst/>
                <a:gdLst>
                  <a:gd name="T0" fmla="*/ 52 w 56"/>
                  <a:gd name="T1" fmla="*/ 24 h 56"/>
                  <a:gd name="T2" fmla="*/ 32 w 56"/>
                  <a:gd name="T3" fmla="*/ 24 h 56"/>
                  <a:gd name="T4" fmla="*/ 32 w 56"/>
                  <a:gd name="T5" fmla="*/ 4 h 56"/>
                  <a:gd name="T6" fmla="*/ 28 w 56"/>
                  <a:gd name="T7" fmla="*/ 0 h 56"/>
                  <a:gd name="T8" fmla="*/ 24 w 56"/>
                  <a:gd name="T9" fmla="*/ 4 h 56"/>
                  <a:gd name="T10" fmla="*/ 24 w 56"/>
                  <a:gd name="T11" fmla="*/ 24 h 56"/>
                  <a:gd name="T12" fmla="*/ 4 w 56"/>
                  <a:gd name="T13" fmla="*/ 24 h 56"/>
                  <a:gd name="T14" fmla="*/ 0 w 56"/>
                  <a:gd name="T15" fmla="*/ 28 h 56"/>
                  <a:gd name="T16" fmla="*/ 4 w 56"/>
                  <a:gd name="T17" fmla="*/ 32 h 56"/>
                  <a:gd name="T18" fmla="*/ 24 w 56"/>
                  <a:gd name="T19" fmla="*/ 32 h 56"/>
                  <a:gd name="T20" fmla="*/ 24 w 56"/>
                  <a:gd name="T21" fmla="*/ 52 h 56"/>
                  <a:gd name="T22" fmla="*/ 28 w 56"/>
                  <a:gd name="T23" fmla="*/ 56 h 56"/>
                  <a:gd name="T24" fmla="*/ 32 w 56"/>
                  <a:gd name="T25" fmla="*/ 52 h 56"/>
                  <a:gd name="T26" fmla="*/ 32 w 56"/>
                  <a:gd name="T27" fmla="*/ 32 h 56"/>
                  <a:gd name="T28" fmla="*/ 52 w 56"/>
                  <a:gd name="T29" fmla="*/ 32 h 56"/>
                  <a:gd name="T30" fmla="*/ 56 w 56"/>
                  <a:gd name="T31" fmla="*/ 28 h 56"/>
                  <a:gd name="T32" fmla="*/ 52 w 56"/>
                  <a:gd name="T33"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52" y="24"/>
                    </a:moveTo>
                    <a:cubicBezTo>
                      <a:pt x="32" y="24"/>
                      <a:pt x="32" y="24"/>
                      <a:pt x="32" y="24"/>
                    </a:cubicBezTo>
                    <a:cubicBezTo>
                      <a:pt x="32" y="4"/>
                      <a:pt x="32" y="4"/>
                      <a:pt x="32" y="4"/>
                    </a:cubicBezTo>
                    <a:cubicBezTo>
                      <a:pt x="32" y="1"/>
                      <a:pt x="31" y="0"/>
                      <a:pt x="28" y="0"/>
                    </a:cubicBezTo>
                    <a:cubicBezTo>
                      <a:pt x="26" y="0"/>
                      <a:pt x="24" y="1"/>
                      <a:pt x="24" y="4"/>
                    </a:cubicBezTo>
                    <a:cubicBezTo>
                      <a:pt x="24" y="24"/>
                      <a:pt x="24" y="24"/>
                      <a:pt x="24" y="24"/>
                    </a:cubicBezTo>
                    <a:cubicBezTo>
                      <a:pt x="4" y="24"/>
                      <a:pt x="4" y="24"/>
                      <a:pt x="4" y="24"/>
                    </a:cubicBezTo>
                    <a:cubicBezTo>
                      <a:pt x="2" y="24"/>
                      <a:pt x="0" y="25"/>
                      <a:pt x="0" y="28"/>
                    </a:cubicBezTo>
                    <a:cubicBezTo>
                      <a:pt x="0" y="30"/>
                      <a:pt x="2" y="32"/>
                      <a:pt x="4" y="32"/>
                    </a:cubicBezTo>
                    <a:cubicBezTo>
                      <a:pt x="24" y="32"/>
                      <a:pt x="24" y="32"/>
                      <a:pt x="24" y="32"/>
                    </a:cubicBezTo>
                    <a:cubicBezTo>
                      <a:pt x="24" y="52"/>
                      <a:pt x="24" y="52"/>
                      <a:pt x="24" y="52"/>
                    </a:cubicBezTo>
                    <a:cubicBezTo>
                      <a:pt x="24" y="54"/>
                      <a:pt x="26" y="56"/>
                      <a:pt x="28" y="56"/>
                    </a:cubicBezTo>
                    <a:cubicBezTo>
                      <a:pt x="31" y="56"/>
                      <a:pt x="32" y="54"/>
                      <a:pt x="32" y="52"/>
                    </a:cubicBezTo>
                    <a:cubicBezTo>
                      <a:pt x="32" y="32"/>
                      <a:pt x="32" y="32"/>
                      <a:pt x="32" y="32"/>
                    </a:cubicBezTo>
                    <a:cubicBezTo>
                      <a:pt x="52" y="32"/>
                      <a:pt x="52" y="32"/>
                      <a:pt x="52" y="32"/>
                    </a:cubicBezTo>
                    <a:cubicBezTo>
                      <a:pt x="55" y="32"/>
                      <a:pt x="56" y="30"/>
                      <a:pt x="56" y="28"/>
                    </a:cubicBezTo>
                    <a:cubicBezTo>
                      <a:pt x="56" y="25"/>
                      <a:pt x="55" y="24"/>
                      <a:pt x="52" y="2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64" name="Freeform 49">
                <a:extLst>
                  <a:ext uri="{FF2B5EF4-FFF2-40B4-BE49-F238E27FC236}">
                    <a16:creationId xmlns:a16="http://schemas.microsoft.com/office/drawing/2014/main" id="{79182825-A03A-4B0F-ABEA-ED0175E3C113}"/>
                  </a:ext>
                </a:extLst>
              </p:cNvPr>
              <p:cNvSpPr>
                <a:spLocks noEditPoints="1"/>
              </p:cNvSpPr>
              <p:nvPr/>
            </p:nvSpPr>
            <p:spPr bwMode="auto">
              <a:xfrm>
                <a:off x="321" y="918"/>
                <a:ext cx="261" cy="261"/>
              </a:xfrm>
              <a:custGeom>
                <a:avLst/>
                <a:gdLst>
                  <a:gd name="T0" fmla="*/ 108 w 216"/>
                  <a:gd name="T1" fmla="*/ 172 h 216"/>
                  <a:gd name="T2" fmla="*/ 104 w 216"/>
                  <a:gd name="T3" fmla="*/ 168 h 216"/>
                  <a:gd name="T4" fmla="*/ 108 w 216"/>
                  <a:gd name="T5" fmla="*/ 164 h 216"/>
                  <a:gd name="T6" fmla="*/ 113 w 216"/>
                  <a:gd name="T7" fmla="*/ 164 h 216"/>
                  <a:gd name="T8" fmla="*/ 154 w 216"/>
                  <a:gd name="T9" fmla="*/ 112 h 216"/>
                  <a:gd name="T10" fmla="*/ 108 w 216"/>
                  <a:gd name="T11" fmla="*/ 112 h 216"/>
                  <a:gd name="T12" fmla="*/ 104 w 216"/>
                  <a:gd name="T13" fmla="*/ 108 h 216"/>
                  <a:gd name="T14" fmla="*/ 108 w 216"/>
                  <a:gd name="T15" fmla="*/ 104 h 216"/>
                  <a:gd name="T16" fmla="*/ 180 w 216"/>
                  <a:gd name="T17" fmla="*/ 104 h 216"/>
                  <a:gd name="T18" fmla="*/ 184 w 216"/>
                  <a:gd name="T19" fmla="*/ 108 h 216"/>
                  <a:gd name="T20" fmla="*/ 184 w 216"/>
                  <a:gd name="T21" fmla="*/ 108 h 216"/>
                  <a:gd name="T22" fmla="*/ 216 w 216"/>
                  <a:gd name="T23" fmla="*/ 122 h 216"/>
                  <a:gd name="T24" fmla="*/ 216 w 216"/>
                  <a:gd name="T25" fmla="*/ 48 h 216"/>
                  <a:gd name="T26" fmla="*/ 168 w 216"/>
                  <a:gd name="T27" fmla="*/ 0 h 216"/>
                  <a:gd name="T28" fmla="*/ 49 w 216"/>
                  <a:gd name="T29" fmla="*/ 0 h 216"/>
                  <a:gd name="T30" fmla="*/ 0 w 216"/>
                  <a:gd name="T31" fmla="*/ 48 h 216"/>
                  <a:gd name="T32" fmla="*/ 0 w 216"/>
                  <a:gd name="T33" fmla="*/ 167 h 216"/>
                  <a:gd name="T34" fmla="*/ 49 w 216"/>
                  <a:gd name="T35" fmla="*/ 216 h 216"/>
                  <a:gd name="T36" fmla="*/ 130 w 216"/>
                  <a:gd name="T37" fmla="*/ 216 h 216"/>
                  <a:gd name="T38" fmla="*/ 112 w 216"/>
                  <a:gd name="T39" fmla="*/ 172 h 216"/>
                  <a:gd name="T40" fmla="*/ 108 w 216"/>
                  <a:gd name="T41" fmla="*/ 172 h 216"/>
                  <a:gd name="T42" fmla="*/ 108 w 216"/>
                  <a:gd name="T43" fmla="*/ 48 h 216"/>
                  <a:gd name="T44" fmla="*/ 180 w 216"/>
                  <a:gd name="T45" fmla="*/ 48 h 216"/>
                  <a:gd name="T46" fmla="*/ 184 w 216"/>
                  <a:gd name="T47" fmla="*/ 52 h 216"/>
                  <a:gd name="T48" fmla="*/ 180 w 216"/>
                  <a:gd name="T49" fmla="*/ 56 h 216"/>
                  <a:gd name="T50" fmla="*/ 108 w 216"/>
                  <a:gd name="T51" fmla="*/ 56 h 216"/>
                  <a:gd name="T52" fmla="*/ 104 w 216"/>
                  <a:gd name="T53" fmla="*/ 52 h 216"/>
                  <a:gd name="T54" fmla="*/ 108 w 216"/>
                  <a:gd name="T55" fmla="*/ 48 h 216"/>
                  <a:gd name="T56" fmla="*/ 83 w 216"/>
                  <a:gd name="T57" fmla="*/ 150 h 216"/>
                  <a:gd name="T58" fmla="*/ 56 w 216"/>
                  <a:gd name="T59" fmla="*/ 182 h 216"/>
                  <a:gd name="T60" fmla="*/ 53 w 216"/>
                  <a:gd name="T61" fmla="*/ 184 h 216"/>
                  <a:gd name="T62" fmla="*/ 50 w 216"/>
                  <a:gd name="T63" fmla="*/ 183 h 216"/>
                  <a:gd name="T64" fmla="*/ 32 w 216"/>
                  <a:gd name="T65" fmla="*/ 169 h 216"/>
                  <a:gd name="T66" fmla="*/ 31 w 216"/>
                  <a:gd name="T67" fmla="*/ 164 h 216"/>
                  <a:gd name="T68" fmla="*/ 37 w 216"/>
                  <a:gd name="T69" fmla="*/ 163 h 216"/>
                  <a:gd name="T70" fmla="*/ 52 w 216"/>
                  <a:gd name="T71" fmla="*/ 174 h 216"/>
                  <a:gd name="T72" fmla="*/ 77 w 216"/>
                  <a:gd name="T73" fmla="*/ 145 h 216"/>
                  <a:gd name="T74" fmla="*/ 83 w 216"/>
                  <a:gd name="T75" fmla="*/ 145 h 216"/>
                  <a:gd name="T76" fmla="*/ 83 w 216"/>
                  <a:gd name="T77" fmla="*/ 150 h 216"/>
                  <a:gd name="T78" fmla="*/ 83 w 216"/>
                  <a:gd name="T79" fmla="*/ 90 h 216"/>
                  <a:gd name="T80" fmla="*/ 56 w 216"/>
                  <a:gd name="T81" fmla="*/ 122 h 216"/>
                  <a:gd name="T82" fmla="*/ 53 w 216"/>
                  <a:gd name="T83" fmla="*/ 124 h 216"/>
                  <a:gd name="T84" fmla="*/ 50 w 216"/>
                  <a:gd name="T85" fmla="*/ 123 h 216"/>
                  <a:gd name="T86" fmla="*/ 32 w 216"/>
                  <a:gd name="T87" fmla="*/ 109 h 216"/>
                  <a:gd name="T88" fmla="*/ 31 w 216"/>
                  <a:gd name="T89" fmla="*/ 104 h 216"/>
                  <a:gd name="T90" fmla="*/ 37 w 216"/>
                  <a:gd name="T91" fmla="*/ 103 h 216"/>
                  <a:gd name="T92" fmla="*/ 52 w 216"/>
                  <a:gd name="T93" fmla="*/ 114 h 216"/>
                  <a:gd name="T94" fmla="*/ 77 w 216"/>
                  <a:gd name="T95" fmla="*/ 85 h 216"/>
                  <a:gd name="T96" fmla="*/ 83 w 216"/>
                  <a:gd name="T97" fmla="*/ 85 h 216"/>
                  <a:gd name="T98" fmla="*/ 83 w 216"/>
                  <a:gd name="T99" fmla="*/ 90 h 216"/>
                  <a:gd name="T100" fmla="*/ 83 w 216"/>
                  <a:gd name="T101" fmla="*/ 34 h 216"/>
                  <a:gd name="T102" fmla="*/ 56 w 216"/>
                  <a:gd name="T103" fmla="*/ 66 h 216"/>
                  <a:gd name="T104" fmla="*/ 53 w 216"/>
                  <a:gd name="T105" fmla="*/ 68 h 216"/>
                  <a:gd name="T106" fmla="*/ 50 w 216"/>
                  <a:gd name="T107" fmla="*/ 67 h 216"/>
                  <a:gd name="T108" fmla="*/ 32 w 216"/>
                  <a:gd name="T109" fmla="*/ 53 h 216"/>
                  <a:gd name="T110" fmla="*/ 31 w 216"/>
                  <a:gd name="T111" fmla="*/ 48 h 216"/>
                  <a:gd name="T112" fmla="*/ 37 w 216"/>
                  <a:gd name="T113" fmla="*/ 47 h 216"/>
                  <a:gd name="T114" fmla="*/ 52 w 216"/>
                  <a:gd name="T115" fmla="*/ 58 h 216"/>
                  <a:gd name="T116" fmla="*/ 77 w 216"/>
                  <a:gd name="T117" fmla="*/ 29 h 216"/>
                  <a:gd name="T118" fmla="*/ 83 w 216"/>
                  <a:gd name="T119" fmla="*/ 29 h 216"/>
                  <a:gd name="T120" fmla="*/ 83 w 216"/>
                  <a:gd name="T121" fmla="*/ 34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6" h="216">
                    <a:moveTo>
                      <a:pt x="108" y="172"/>
                    </a:moveTo>
                    <a:cubicBezTo>
                      <a:pt x="106" y="172"/>
                      <a:pt x="104" y="170"/>
                      <a:pt x="104" y="168"/>
                    </a:cubicBezTo>
                    <a:cubicBezTo>
                      <a:pt x="104" y="165"/>
                      <a:pt x="106" y="164"/>
                      <a:pt x="108" y="164"/>
                    </a:cubicBezTo>
                    <a:cubicBezTo>
                      <a:pt x="113" y="164"/>
                      <a:pt x="113" y="164"/>
                      <a:pt x="113" y="164"/>
                    </a:cubicBezTo>
                    <a:cubicBezTo>
                      <a:pt x="116" y="140"/>
                      <a:pt x="132" y="120"/>
                      <a:pt x="154" y="112"/>
                    </a:cubicBezTo>
                    <a:cubicBezTo>
                      <a:pt x="108" y="112"/>
                      <a:pt x="108" y="112"/>
                      <a:pt x="108" y="112"/>
                    </a:cubicBezTo>
                    <a:cubicBezTo>
                      <a:pt x="106" y="112"/>
                      <a:pt x="104" y="110"/>
                      <a:pt x="104" y="108"/>
                    </a:cubicBezTo>
                    <a:cubicBezTo>
                      <a:pt x="104" y="105"/>
                      <a:pt x="106" y="104"/>
                      <a:pt x="108" y="104"/>
                    </a:cubicBezTo>
                    <a:cubicBezTo>
                      <a:pt x="180" y="104"/>
                      <a:pt x="180" y="104"/>
                      <a:pt x="180" y="104"/>
                    </a:cubicBezTo>
                    <a:cubicBezTo>
                      <a:pt x="183" y="104"/>
                      <a:pt x="184" y="105"/>
                      <a:pt x="184" y="108"/>
                    </a:cubicBezTo>
                    <a:cubicBezTo>
                      <a:pt x="184" y="108"/>
                      <a:pt x="184" y="108"/>
                      <a:pt x="184" y="108"/>
                    </a:cubicBezTo>
                    <a:cubicBezTo>
                      <a:pt x="196" y="110"/>
                      <a:pt x="207" y="114"/>
                      <a:pt x="216" y="122"/>
                    </a:cubicBezTo>
                    <a:cubicBezTo>
                      <a:pt x="216" y="48"/>
                      <a:pt x="216" y="48"/>
                      <a:pt x="216" y="48"/>
                    </a:cubicBezTo>
                    <a:cubicBezTo>
                      <a:pt x="216" y="21"/>
                      <a:pt x="195" y="0"/>
                      <a:pt x="168" y="0"/>
                    </a:cubicBezTo>
                    <a:cubicBezTo>
                      <a:pt x="49" y="0"/>
                      <a:pt x="49" y="0"/>
                      <a:pt x="49" y="0"/>
                    </a:cubicBezTo>
                    <a:cubicBezTo>
                      <a:pt x="22" y="0"/>
                      <a:pt x="0" y="21"/>
                      <a:pt x="0" y="48"/>
                    </a:cubicBezTo>
                    <a:cubicBezTo>
                      <a:pt x="0" y="167"/>
                      <a:pt x="0" y="167"/>
                      <a:pt x="0" y="167"/>
                    </a:cubicBezTo>
                    <a:cubicBezTo>
                      <a:pt x="0" y="194"/>
                      <a:pt x="22" y="216"/>
                      <a:pt x="49" y="216"/>
                    </a:cubicBezTo>
                    <a:cubicBezTo>
                      <a:pt x="130" y="216"/>
                      <a:pt x="130" y="216"/>
                      <a:pt x="130" y="216"/>
                    </a:cubicBezTo>
                    <a:cubicBezTo>
                      <a:pt x="119" y="204"/>
                      <a:pt x="112" y="189"/>
                      <a:pt x="112" y="172"/>
                    </a:cubicBezTo>
                    <a:lnTo>
                      <a:pt x="108" y="172"/>
                    </a:lnTo>
                    <a:close/>
                    <a:moveTo>
                      <a:pt x="108" y="48"/>
                    </a:moveTo>
                    <a:cubicBezTo>
                      <a:pt x="180" y="48"/>
                      <a:pt x="180" y="48"/>
                      <a:pt x="180" y="48"/>
                    </a:cubicBezTo>
                    <a:cubicBezTo>
                      <a:pt x="183" y="48"/>
                      <a:pt x="184" y="49"/>
                      <a:pt x="184" y="52"/>
                    </a:cubicBezTo>
                    <a:cubicBezTo>
                      <a:pt x="184" y="54"/>
                      <a:pt x="183" y="56"/>
                      <a:pt x="180" y="56"/>
                    </a:cubicBezTo>
                    <a:cubicBezTo>
                      <a:pt x="108" y="56"/>
                      <a:pt x="108" y="56"/>
                      <a:pt x="108" y="56"/>
                    </a:cubicBezTo>
                    <a:cubicBezTo>
                      <a:pt x="106" y="56"/>
                      <a:pt x="104" y="54"/>
                      <a:pt x="104" y="52"/>
                    </a:cubicBezTo>
                    <a:cubicBezTo>
                      <a:pt x="104" y="49"/>
                      <a:pt x="106" y="48"/>
                      <a:pt x="108" y="48"/>
                    </a:cubicBezTo>
                    <a:close/>
                    <a:moveTo>
                      <a:pt x="83" y="150"/>
                    </a:moveTo>
                    <a:cubicBezTo>
                      <a:pt x="56" y="182"/>
                      <a:pt x="56" y="182"/>
                      <a:pt x="56" y="182"/>
                    </a:cubicBezTo>
                    <a:cubicBezTo>
                      <a:pt x="55" y="183"/>
                      <a:pt x="54" y="184"/>
                      <a:pt x="53" y="184"/>
                    </a:cubicBezTo>
                    <a:cubicBezTo>
                      <a:pt x="52" y="184"/>
                      <a:pt x="51" y="183"/>
                      <a:pt x="50" y="183"/>
                    </a:cubicBezTo>
                    <a:cubicBezTo>
                      <a:pt x="32" y="169"/>
                      <a:pt x="32" y="169"/>
                      <a:pt x="32" y="169"/>
                    </a:cubicBezTo>
                    <a:cubicBezTo>
                      <a:pt x="30" y="168"/>
                      <a:pt x="30" y="165"/>
                      <a:pt x="31" y="164"/>
                    </a:cubicBezTo>
                    <a:cubicBezTo>
                      <a:pt x="33" y="162"/>
                      <a:pt x="35" y="161"/>
                      <a:pt x="37" y="163"/>
                    </a:cubicBezTo>
                    <a:cubicBezTo>
                      <a:pt x="52" y="174"/>
                      <a:pt x="52" y="174"/>
                      <a:pt x="52" y="174"/>
                    </a:cubicBezTo>
                    <a:cubicBezTo>
                      <a:pt x="77" y="145"/>
                      <a:pt x="77" y="145"/>
                      <a:pt x="77" y="145"/>
                    </a:cubicBezTo>
                    <a:cubicBezTo>
                      <a:pt x="79" y="143"/>
                      <a:pt x="81" y="143"/>
                      <a:pt x="83" y="145"/>
                    </a:cubicBezTo>
                    <a:cubicBezTo>
                      <a:pt x="84" y="146"/>
                      <a:pt x="85" y="149"/>
                      <a:pt x="83" y="150"/>
                    </a:cubicBezTo>
                    <a:close/>
                    <a:moveTo>
                      <a:pt x="83" y="90"/>
                    </a:moveTo>
                    <a:cubicBezTo>
                      <a:pt x="56" y="122"/>
                      <a:pt x="56" y="122"/>
                      <a:pt x="56" y="122"/>
                    </a:cubicBezTo>
                    <a:cubicBezTo>
                      <a:pt x="55" y="123"/>
                      <a:pt x="54" y="124"/>
                      <a:pt x="53" y="124"/>
                    </a:cubicBezTo>
                    <a:cubicBezTo>
                      <a:pt x="52" y="124"/>
                      <a:pt x="51" y="123"/>
                      <a:pt x="50" y="123"/>
                    </a:cubicBezTo>
                    <a:cubicBezTo>
                      <a:pt x="32" y="109"/>
                      <a:pt x="32" y="109"/>
                      <a:pt x="32" y="109"/>
                    </a:cubicBezTo>
                    <a:cubicBezTo>
                      <a:pt x="30" y="108"/>
                      <a:pt x="30" y="105"/>
                      <a:pt x="31" y="104"/>
                    </a:cubicBezTo>
                    <a:cubicBezTo>
                      <a:pt x="33" y="102"/>
                      <a:pt x="35" y="101"/>
                      <a:pt x="37" y="103"/>
                    </a:cubicBezTo>
                    <a:cubicBezTo>
                      <a:pt x="52" y="114"/>
                      <a:pt x="52" y="114"/>
                      <a:pt x="52" y="114"/>
                    </a:cubicBezTo>
                    <a:cubicBezTo>
                      <a:pt x="77" y="85"/>
                      <a:pt x="77" y="85"/>
                      <a:pt x="77" y="85"/>
                    </a:cubicBezTo>
                    <a:cubicBezTo>
                      <a:pt x="79" y="83"/>
                      <a:pt x="81" y="83"/>
                      <a:pt x="83" y="85"/>
                    </a:cubicBezTo>
                    <a:cubicBezTo>
                      <a:pt x="84" y="86"/>
                      <a:pt x="85" y="89"/>
                      <a:pt x="83" y="90"/>
                    </a:cubicBezTo>
                    <a:close/>
                    <a:moveTo>
                      <a:pt x="83" y="34"/>
                    </a:moveTo>
                    <a:cubicBezTo>
                      <a:pt x="56" y="66"/>
                      <a:pt x="56" y="66"/>
                      <a:pt x="56" y="66"/>
                    </a:cubicBezTo>
                    <a:cubicBezTo>
                      <a:pt x="55" y="67"/>
                      <a:pt x="54" y="68"/>
                      <a:pt x="53" y="68"/>
                    </a:cubicBezTo>
                    <a:cubicBezTo>
                      <a:pt x="52" y="68"/>
                      <a:pt x="51" y="67"/>
                      <a:pt x="50" y="67"/>
                    </a:cubicBezTo>
                    <a:cubicBezTo>
                      <a:pt x="32" y="53"/>
                      <a:pt x="32" y="53"/>
                      <a:pt x="32" y="53"/>
                    </a:cubicBezTo>
                    <a:cubicBezTo>
                      <a:pt x="30" y="52"/>
                      <a:pt x="30" y="49"/>
                      <a:pt x="31" y="48"/>
                    </a:cubicBezTo>
                    <a:cubicBezTo>
                      <a:pt x="33" y="46"/>
                      <a:pt x="35" y="45"/>
                      <a:pt x="37" y="47"/>
                    </a:cubicBezTo>
                    <a:cubicBezTo>
                      <a:pt x="52" y="58"/>
                      <a:pt x="52" y="58"/>
                      <a:pt x="52" y="58"/>
                    </a:cubicBezTo>
                    <a:cubicBezTo>
                      <a:pt x="77" y="29"/>
                      <a:pt x="77" y="29"/>
                      <a:pt x="77" y="29"/>
                    </a:cubicBezTo>
                    <a:cubicBezTo>
                      <a:pt x="79" y="27"/>
                      <a:pt x="81" y="27"/>
                      <a:pt x="83" y="29"/>
                    </a:cubicBezTo>
                    <a:cubicBezTo>
                      <a:pt x="84" y="30"/>
                      <a:pt x="85" y="33"/>
                      <a:pt x="83" y="34"/>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73" name="Group 72">
            <a:extLst>
              <a:ext uri="{FF2B5EF4-FFF2-40B4-BE49-F238E27FC236}">
                <a16:creationId xmlns:a16="http://schemas.microsoft.com/office/drawing/2014/main" id="{05D4F5DE-EAD6-4C4B-A530-BBBDCDE16E3E}"/>
              </a:ext>
            </a:extLst>
          </p:cNvPr>
          <p:cNvGrpSpPr/>
          <p:nvPr/>
        </p:nvGrpSpPr>
        <p:grpSpPr>
          <a:xfrm>
            <a:off x="8099613" y="3035281"/>
            <a:ext cx="1193935" cy="1007987"/>
            <a:chOff x="6074709" y="2276461"/>
            <a:chExt cx="895451" cy="755990"/>
          </a:xfrm>
        </p:grpSpPr>
        <p:sp>
          <p:nvSpPr>
            <p:cNvPr id="127" name="Oval 126">
              <a:extLst>
                <a:ext uri="{FF2B5EF4-FFF2-40B4-BE49-F238E27FC236}">
                  <a16:creationId xmlns:a16="http://schemas.microsoft.com/office/drawing/2014/main" id="{FE0C3E7C-624D-41E4-8ED7-8F949D2B65CA}"/>
                </a:ext>
              </a:extLst>
            </p:cNvPr>
            <p:cNvSpPr/>
            <p:nvPr/>
          </p:nvSpPr>
          <p:spPr>
            <a:xfrm>
              <a:off x="6074709" y="2276461"/>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29" name="Straight Connector 128">
              <a:extLst>
                <a:ext uri="{FF2B5EF4-FFF2-40B4-BE49-F238E27FC236}">
                  <a16:creationId xmlns:a16="http://schemas.microsoft.com/office/drawing/2014/main" id="{04DD63EE-B0D1-4047-A35C-C95D3D18837F}"/>
                </a:ext>
              </a:extLst>
            </p:cNvPr>
            <p:cNvCxnSpPr/>
            <p:nvPr/>
          </p:nvCxnSpPr>
          <p:spPr>
            <a:xfrm>
              <a:off x="6970160" y="2420762"/>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67" name="Group 52">
              <a:extLst>
                <a:ext uri="{FF2B5EF4-FFF2-40B4-BE49-F238E27FC236}">
                  <a16:creationId xmlns:a16="http://schemas.microsoft.com/office/drawing/2014/main" id="{E2D5E80A-F407-4F2B-895D-85967161DF52}"/>
                </a:ext>
              </a:extLst>
            </p:cNvPr>
            <p:cNvGrpSpPr>
              <a:grpSpLocks noChangeAspect="1"/>
            </p:cNvGrpSpPr>
            <p:nvPr/>
          </p:nvGrpSpPr>
          <p:grpSpPr bwMode="auto">
            <a:xfrm>
              <a:off x="6227279" y="2429031"/>
              <a:ext cx="450850" cy="450850"/>
              <a:chOff x="3904" y="1514"/>
              <a:chExt cx="316" cy="316"/>
            </a:xfrm>
            <a:gradFill>
              <a:gsLst>
                <a:gs pos="0">
                  <a:schemeClr val="accent4">
                    <a:lumMod val="75000"/>
                  </a:schemeClr>
                </a:gs>
                <a:gs pos="100000">
                  <a:schemeClr val="accent4"/>
                </a:gs>
              </a:gsLst>
              <a:lin ang="13500000" scaled="1"/>
            </a:gradFill>
          </p:grpSpPr>
          <p:sp>
            <p:nvSpPr>
              <p:cNvPr id="70" name="Freeform 53">
                <a:extLst>
                  <a:ext uri="{FF2B5EF4-FFF2-40B4-BE49-F238E27FC236}">
                    <a16:creationId xmlns:a16="http://schemas.microsoft.com/office/drawing/2014/main" id="{61364BE4-A33C-43AB-B893-6EF49F6A08D8}"/>
                  </a:ext>
                </a:extLst>
              </p:cNvPr>
              <p:cNvSpPr>
                <a:spLocks noEditPoints="1"/>
              </p:cNvSpPr>
              <p:nvPr/>
            </p:nvSpPr>
            <p:spPr bwMode="auto">
              <a:xfrm>
                <a:off x="4109" y="1688"/>
                <a:ext cx="106" cy="137"/>
              </a:xfrm>
              <a:custGeom>
                <a:avLst/>
                <a:gdLst>
                  <a:gd name="T0" fmla="*/ 72 w 80"/>
                  <a:gd name="T1" fmla="*/ 17 h 104"/>
                  <a:gd name="T2" fmla="*/ 72 w 80"/>
                  <a:gd name="T3" fmla="*/ 8 h 104"/>
                  <a:gd name="T4" fmla="*/ 76 w 80"/>
                  <a:gd name="T5" fmla="*/ 8 h 104"/>
                  <a:gd name="T6" fmla="*/ 80 w 80"/>
                  <a:gd name="T7" fmla="*/ 4 h 104"/>
                  <a:gd name="T8" fmla="*/ 76 w 80"/>
                  <a:gd name="T9" fmla="*/ 0 h 104"/>
                  <a:gd name="T10" fmla="*/ 72 w 80"/>
                  <a:gd name="T11" fmla="*/ 0 h 104"/>
                  <a:gd name="T12" fmla="*/ 68 w 80"/>
                  <a:gd name="T13" fmla="*/ 0 h 104"/>
                  <a:gd name="T14" fmla="*/ 12 w 80"/>
                  <a:gd name="T15" fmla="*/ 0 h 104"/>
                  <a:gd name="T16" fmla="*/ 8 w 80"/>
                  <a:gd name="T17" fmla="*/ 0 h 104"/>
                  <a:gd name="T18" fmla="*/ 4 w 80"/>
                  <a:gd name="T19" fmla="*/ 0 h 104"/>
                  <a:gd name="T20" fmla="*/ 0 w 80"/>
                  <a:gd name="T21" fmla="*/ 4 h 104"/>
                  <a:gd name="T22" fmla="*/ 4 w 80"/>
                  <a:gd name="T23" fmla="*/ 8 h 104"/>
                  <a:gd name="T24" fmla="*/ 8 w 80"/>
                  <a:gd name="T25" fmla="*/ 8 h 104"/>
                  <a:gd name="T26" fmla="*/ 8 w 80"/>
                  <a:gd name="T27" fmla="*/ 17 h 104"/>
                  <a:gd name="T28" fmla="*/ 28 w 80"/>
                  <a:gd name="T29" fmla="*/ 52 h 104"/>
                  <a:gd name="T30" fmla="*/ 8 w 80"/>
                  <a:gd name="T31" fmla="*/ 86 h 104"/>
                  <a:gd name="T32" fmla="*/ 8 w 80"/>
                  <a:gd name="T33" fmla="*/ 96 h 104"/>
                  <a:gd name="T34" fmla="*/ 4 w 80"/>
                  <a:gd name="T35" fmla="*/ 96 h 104"/>
                  <a:gd name="T36" fmla="*/ 0 w 80"/>
                  <a:gd name="T37" fmla="*/ 100 h 104"/>
                  <a:gd name="T38" fmla="*/ 4 w 80"/>
                  <a:gd name="T39" fmla="*/ 104 h 104"/>
                  <a:gd name="T40" fmla="*/ 8 w 80"/>
                  <a:gd name="T41" fmla="*/ 104 h 104"/>
                  <a:gd name="T42" fmla="*/ 12 w 80"/>
                  <a:gd name="T43" fmla="*/ 104 h 104"/>
                  <a:gd name="T44" fmla="*/ 68 w 80"/>
                  <a:gd name="T45" fmla="*/ 104 h 104"/>
                  <a:gd name="T46" fmla="*/ 72 w 80"/>
                  <a:gd name="T47" fmla="*/ 104 h 104"/>
                  <a:gd name="T48" fmla="*/ 76 w 80"/>
                  <a:gd name="T49" fmla="*/ 104 h 104"/>
                  <a:gd name="T50" fmla="*/ 80 w 80"/>
                  <a:gd name="T51" fmla="*/ 100 h 104"/>
                  <a:gd name="T52" fmla="*/ 76 w 80"/>
                  <a:gd name="T53" fmla="*/ 96 h 104"/>
                  <a:gd name="T54" fmla="*/ 72 w 80"/>
                  <a:gd name="T55" fmla="*/ 96 h 104"/>
                  <a:gd name="T56" fmla="*/ 72 w 80"/>
                  <a:gd name="T57" fmla="*/ 86 h 104"/>
                  <a:gd name="T58" fmla="*/ 53 w 80"/>
                  <a:gd name="T59" fmla="*/ 52 h 104"/>
                  <a:gd name="T60" fmla="*/ 72 w 80"/>
                  <a:gd name="T61" fmla="*/ 17 h 104"/>
                  <a:gd name="T62" fmla="*/ 64 w 80"/>
                  <a:gd name="T63" fmla="*/ 86 h 104"/>
                  <a:gd name="T64" fmla="*/ 64 w 80"/>
                  <a:gd name="T65" fmla="*/ 96 h 104"/>
                  <a:gd name="T66" fmla="*/ 16 w 80"/>
                  <a:gd name="T67" fmla="*/ 96 h 104"/>
                  <a:gd name="T68" fmla="*/ 16 w 80"/>
                  <a:gd name="T69" fmla="*/ 86 h 104"/>
                  <a:gd name="T70" fmla="*/ 37 w 80"/>
                  <a:gd name="T71" fmla="*/ 56 h 104"/>
                  <a:gd name="T72" fmla="*/ 44 w 80"/>
                  <a:gd name="T73" fmla="*/ 56 h 104"/>
                  <a:gd name="T74" fmla="*/ 64 w 80"/>
                  <a:gd name="T75" fmla="*/ 86 h 104"/>
                  <a:gd name="T76" fmla="*/ 44 w 80"/>
                  <a:gd name="T77" fmla="*/ 48 h 104"/>
                  <a:gd name="T78" fmla="*/ 37 w 80"/>
                  <a:gd name="T79" fmla="*/ 48 h 104"/>
                  <a:gd name="T80" fmla="*/ 16 w 80"/>
                  <a:gd name="T81" fmla="*/ 17 h 104"/>
                  <a:gd name="T82" fmla="*/ 16 w 80"/>
                  <a:gd name="T83" fmla="*/ 8 h 104"/>
                  <a:gd name="T84" fmla="*/ 64 w 80"/>
                  <a:gd name="T85" fmla="*/ 8 h 104"/>
                  <a:gd name="T86" fmla="*/ 64 w 80"/>
                  <a:gd name="T87" fmla="*/ 17 h 104"/>
                  <a:gd name="T88" fmla="*/ 44 w 80"/>
                  <a:gd name="T89" fmla="*/ 4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0" h="104">
                    <a:moveTo>
                      <a:pt x="72" y="17"/>
                    </a:moveTo>
                    <a:cubicBezTo>
                      <a:pt x="72" y="8"/>
                      <a:pt x="72" y="8"/>
                      <a:pt x="72" y="8"/>
                    </a:cubicBezTo>
                    <a:cubicBezTo>
                      <a:pt x="76" y="8"/>
                      <a:pt x="76" y="8"/>
                      <a:pt x="76" y="8"/>
                    </a:cubicBezTo>
                    <a:cubicBezTo>
                      <a:pt x="79" y="8"/>
                      <a:pt x="80" y="6"/>
                      <a:pt x="80" y="4"/>
                    </a:cubicBezTo>
                    <a:cubicBezTo>
                      <a:pt x="80" y="1"/>
                      <a:pt x="79" y="0"/>
                      <a:pt x="76" y="0"/>
                    </a:cubicBezTo>
                    <a:cubicBezTo>
                      <a:pt x="72" y="0"/>
                      <a:pt x="72" y="0"/>
                      <a:pt x="72" y="0"/>
                    </a:cubicBezTo>
                    <a:cubicBezTo>
                      <a:pt x="68" y="0"/>
                      <a:pt x="68" y="0"/>
                      <a:pt x="68" y="0"/>
                    </a:cubicBezTo>
                    <a:cubicBezTo>
                      <a:pt x="12" y="0"/>
                      <a:pt x="12" y="0"/>
                      <a:pt x="12" y="0"/>
                    </a:cubicBezTo>
                    <a:cubicBezTo>
                      <a:pt x="8" y="0"/>
                      <a:pt x="8" y="0"/>
                      <a:pt x="8" y="0"/>
                    </a:cubicBezTo>
                    <a:cubicBezTo>
                      <a:pt x="4" y="0"/>
                      <a:pt x="4" y="0"/>
                      <a:pt x="4" y="0"/>
                    </a:cubicBezTo>
                    <a:cubicBezTo>
                      <a:pt x="2" y="0"/>
                      <a:pt x="0" y="1"/>
                      <a:pt x="0" y="4"/>
                    </a:cubicBezTo>
                    <a:cubicBezTo>
                      <a:pt x="0" y="6"/>
                      <a:pt x="2" y="8"/>
                      <a:pt x="4" y="8"/>
                    </a:cubicBezTo>
                    <a:cubicBezTo>
                      <a:pt x="8" y="8"/>
                      <a:pt x="8" y="8"/>
                      <a:pt x="8" y="8"/>
                    </a:cubicBezTo>
                    <a:cubicBezTo>
                      <a:pt x="8" y="17"/>
                      <a:pt x="8" y="17"/>
                      <a:pt x="8" y="17"/>
                    </a:cubicBezTo>
                    <a:cubicBezTo>
                      <a:pt x="8" y="31"/>
                      <a:pt x="16" y="44"/>
                      <a:pt x="28" y="52"/>
                    </a:cubicBezTo>
                    <a:cubicBezTo>
                      <a:pt x="16" y="59"/>
                      <a:pt x="8" y="72"/>
                      <a:pt x="8" y="86"/>
                    </a:cubicBezTo>
                    <a:cubicBezTo>
                      <a:pt x="8" y="96"/>
                      <a:pt x="8" y="96"/>
                      <a:pt x="8" y="96"/>
                    </a:cubicBezTo>
                    <a:cubicBezTo>
                      <a:pt x="4" y="96"/>
                      <a:pt x="4" y="96"/>
                      <a:pt x="4" y="96"/>
                    </a:cubicBezTo>
                    <a:cubicBezTo>
                      <a:pt x="2" y="96"/>
                      <a:pt x="0" y="97"/>
                      <a:pt x="0" y="100"/>
                    </a:cubicBezTo>
                    <a:cubicBezTo>
                      <a:pt x="0" y="102"/>
                      <a:pt x="2" y="104"/>
                      <a:pt x="4" y="104"/>
                    </a:cubicBezTo>
                    <a:cubicBezTo>
                      <a:pt x="8" y="104"/>
                      <a:pt x="8" y="104"/>
                      <a:pt x="8" y="104"/>
                    </a:cubicBezTo>
                    <a:cubicBezTo>
                      <a:pt x="12" y="104"/>
                      <a:pt x="12" y="104"/>
                      <a:pt x="12" y="104"/>
                    </a:cubicBezTo>
                    <a:cubicBezTo>
                      <a:pt x="68" y="104"/>
                      <a:pt x="68" y="104"/>
                      <a:pt x="68" y="104"/>
                    </a:cubicBezTo>
                    <a:cubicBezTo>
                      <a:pt x="72" y="104"/>
                      <a:pt x="72" y="104"/>
                      <a:pt x="72" y="104"/>
                    </a:cubicBezTo>
                    <a:cubicBezTo>
                      <a:pt x="76" y="104"/>
                      <a:pt x="76" y="104"/>
                      <a:pt x="76" y="104"/>
                    </a:cubicBezTo>
                    <a:cubicBezTo>
                      <a:pt x="79" y="104"/>
                      <a:pt x="80" y="102"/>
                      <a:pt x="80" y="100"/>
                    </a:cubicBezTo>
                    <a:cubicBezTo>
                      <a:pt x="80" y="97"/>
                      <a:pt x="79" y="96"/>
                      <a:pt x="76" y="96"/>
                    </a:cubicBezTo>
                    <a:cubicBezTo>
                      <a:pt x="72" y="96"/>
                      <a:pt x="72" y="96"/>
                      <a:pt x="72" y="96"/>
                    </a:cubicBezTo>
                    <a:cubicBezTo>
                      <a:pt x="72" y="86"/>
                      <a:pt x="72" y="86"/>
                      <a:pt x="72" y="86"/>
                    </a:cubicBezTo>
                    <a:cubicBezTo>
                      <a:pt x="72" y="72"/>
                      <a:pt x="65" y="59"/>
                      <a:pt x="53" y="52"/>
                    </a:cubicBezTo>
                    <a:cubicBezTo>
                      <a:pt x="65" y="44"/>
                      <a:pt x="72" y="31"/>
                      <a:pt x="72" y="17"/>
                    </a:cubicBezTo>
                    <a:close/>
                    <a:moveTo>
                      <a:pt x="64" y="86"/>
                    </a:moveTo>
                    <a:cubicBezTo>
                      <a:pt x="64" y="96"/>
                      <a:pt x="64" y="96"/>
                      <a:pt x="64" y="96"/>
                    </a:cubicBezTo>
                    <a:cubicBezTo>
                      <a:pt x="16" y="96"/>
                      <a:pt x="16" y="96"/>
                      <a:pt x="16" y="96"/>
                    </a:cubicBezTo>
                    <a:cubicBezTo>
                      <a:pt x="16" y="86"/>
                      <a:pt x="16" y="86"/>
                      <a:pt x="16" y="86"/>
                    </a:cubicBezTo>
                    <a:cubicBezTo>
                      <a:pt x="16" y="73"/>
                      <a:pt x="25" y="61"/>
                      <a:pt x="37" y="56"/>
                    </a:cubicBezTo>
                    <a:cubicBezTo>
                      <a:pt x="44" y="56"/>
                      <a:pt x="44" y="56"/>
                      <a:pt x="44" y="56"/>
                    </a:cubicBezTo>
                    <a:cubicBezTo>
                      <a:pt x="56" y="61"/>
                      <a:pt x="64" y="73"/>
                      <a:pt x="64" y="86"/>
                    </a:cubicBezTo>
                    <a:close/>
                    <a:moveTo>
                      <a:pt x="44" y="48"/>
                    </a:moveTo>
                    <a:cubicBezTo>
                      <a:pt x="37" y="48"/>
                      <a:pt x="37" y="48"/>
                      <a:pt x="37" y="48"/>
                    </a:cubicBezTo>
                    <a:cubicBezTo>
                      <a:pt x="25" y="42"/>
                      <a:pt x="16" y="30"/>
                      <a:pt x="16" y="17"/>
                    </a:cubicBezTo>
                    <a:cubicBezTo>
                      <a:pt x="16" y="8"/>
                      <a:pt x="16" y="8"/>
                      <a:pt x="16" y="8"/>
                    </a:cubicBezTo>
                    <a:cubicBezTo>
                      <a:pt x="64" y="8"/>
                      <a:pt x="64" y="8"/>
                      <a:pt x="64" y="8"/>
                    </a:cubicBezTo>
                    <a:cubicBezTo>
                      <a:pt x="64" y="17"/>
                      <a:pt x="64" y="17"/>
                      <a:pt x="64" y="17"/>
                    </a:cubicBezTo>
                    <a:cubicBezTo>
                      <a:pt x="64" y="30"/>
                      <a:pt x="56" y="42"/>
                      <a:pt x="44" y="4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71" name="Oval 54">
                <a:extLst>
                  <a:ext uri="{FF2B5EF4-FFF2-40B4-BE49-F238E27FC236}">
                    <a16:creationId xmlns:a16="http://schemas.microsoft.com/office/drawing/2014/main" id="{C772CADE-4D2E-4D8A-88B9-4AF9D0A3CA86}"/>
                  </a:ext>
                </a:extLst>
              </p:cNvPr>
              <p:cNvSpPr>
                <a:spLocks noChangeArrowheads="1"/>
              </p:cNvSpPr>
              <p:nvPr/>
            </p:nvSpPr>
            <p:spPr bwMode="auto">
              <a:xfrm>
                <a:off x="4051" y="1660"/>
                <a:ext cx="21" cy="21"/>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dirty="0"/>
              </a:p>
            </p:txBody>
          </p:sp>
          <p:sp>
            <p:nvSpPr>
              <p:cNvPr id="72" name="Freeform 55">
                <a:extLst>
                  <a:ext uri="{FF2B5EF4-FFF2-40B4-BE49-F238E27FC236}">
                    <a16:creationId xmlns:a16="http://schemas.microsoft.com/office/drawing/2014/main" id="{E2878B32-51EA-4D55-BA20-F1C9622CFBA3}"/>
                  </a:ext>
                </a:extLst>
              </p:cNvPr>
              <p:cNvSpPr>
                <a:spLocks noEditPoints="1"/>
              </p:cNvSpPr>
              <p:nvPr/>
            </p:nvSpPr>
            <p:spPr bwMode="auto">
              <a:xfrm>
                <a:off x="3904" y="1514"/>
                <a:ext cx="316" cy="316"/>
              </a:xfrm>
              <a:custGeom>
                <a:avLst/>
                <a:gdLst>
                  <a:gd name="T0" fmla="*/ 152 w 240"/>
                  <a:gd name="T1" fmla="*/ 149 h 240"/>
                  <a:gd name="T2" fmla="*/ 152 w 240"/>
                  <a:gd name="T3" fmla="*/ 120 h 240"/>
                  <a:gd name="T4" fmla="*/ 240 w 240"/>
                  <a:gd name="T5" fmla="*/ 120 h 240"/>
                  <a:gd name="T6" fmla="*/ 120 w 240"/>
                  <a:gd name="T7" fmla="*/ 0 h 240"/>
                  <a:gd name="T8" fmla="*/ 0 w 240"/>
                  <a:gd name="T9" fmla="*/ 120 h 240"/>
                  <a:gd name="T10" fmla="*/ 120 w 240"/>
                  <a:gd name="T11" fmla="*/ 240 h 240"/>
                  <a:gd name="T12" fmla="*/ 152 w 240"/>
                  <a:gd name="T13" fmla="*/ 235 h 240"/>
                  <a:gd name="T14" fmla="*/ 152 w 240"/>
                  <a:gd name="T15" fmla="*/ 218 h 240"/>
                  <a:gd name="T16" fmla="*/ 165 w 240"/>
                  <a:gd name="T17" fmla="*/ 184 h 240"/>
                  <a:gd name="T18" fmla="*/ 152 w 240"/>
                  <a:gd name="T19" fmla="*/ 149 h 240"/>
                  <a:gd name="T20" fmla="*/ 177 w 240"/>
                  <a:gd name="T21" fmla="*/ 57 h 240"/>
                  <a:gd name="T22" fmla="*/ 180 w 240"/>
                  <a:gd name="T23" fmla="*/ 54 h 240"/>
                  <a:gd name="T24" fmla="*/ 185 w 240"/>
                  <a:gd name="T25" fmla="*/ 54 h 240"/>
                  <a:gd name="T26" fmla="*/ 185 w 240"/>
                  <a:gd name="T27" fmla="*/ 60 h 240"/>
                  <a:gd name="T28" fmla="*/ 183 w 240"/>
                  <a:gd name="T29" fmla="*/ 63 h 240"/>
                  <a:gd name="T30" fmla="*/ 180 w 240"/>
                  <a:gd name="T31" fmla="*/ 64 h 240"/>
                  <a:gd name="T32" fmla="*/ 177 w 240"/>
                  <a:gd name="T33" fmla="*/ 63 h 240"/>
                  <a:gd name="T34" fmla="*/ 177 w 240"/>
                  <a:gd name="T35" fmla="*/ 57 h 240"/>
                  <a:gd name="T36" fmla="*/ 116 w 240"/>
                  <a:gd name="T37" fmla="*/ 31 h 240"/>
                  <a:gd name="T38" fmla="*/ 120 w 240"/>
                  <a:gd name="T39" fmla="*/ 27 h 240"/>
                  <a:gd name="T40" fmla="*/ 124 w 240"/>
                  <a:gd name="T41" fmla="*/ 31 h 240"/>
                  <a:gd name="T42" fmla="*/ 124 w 240"/>
                  <a:gd name="T43" fmla="*/ 35 h 240"/>
                  <a:gd name="T44" fmla="*/ 120 w 240"/>
                  <a:gd name="T45" fmla="*/ 39 h 240"/>
                  <a:gd name="T46" fmla="*/ 116 w 240"/>
                  <a:gd name="T47" fmla="*/ 35 h 240"/>
                  <a:gd name="T48" fmla="*/ 116 w 240"/>
                  <a:gd name="T49" fmla="*/ 31 h 240"/>
                  <a:gd name="T50" fmla="*/ 36 w 240"/>
                  <a:gd name="T51" fmla="*/ 123 h 240"/>
                  <a:gd name="T52" fmla="*/ 32 w 240"/>
                  <a:gd name="T53" fmla="*/ 123 h 240"/>
                  <a:gd name="T54" fmla="*/ 28 w 240"/>
                  <a:gd name="T55" fmla="*/ 119 h 240"/>
                  <a:gd name="T56" fmla="*/ 32 w 240"/>
                  <a:gd name="T57" fmla="*/ 115 h 240"/>
                  <a:gd name="T58" fmla="*/ 36 w 240"/>
                  <a:gd name="T59" fmla="*/ 115 h 240"/>
                  <a:gd name="T60" fmla="*/ 40 w 240"/>
                  <a:gd name="T61" fmla="*/ 119 h 240"/>
                  <a:gd name="T62" fmla="*/ 36 w 240"/>
                  <a:gd name="T63" fmla="*/ 123 h 240"/>
                  <a:gd name="T64" fmla="*/ 64 w 240"/>
                  <a:gd name="T65" fmla="*/ 181 h 240"/>
                  <a:gd name="T66" fmla="*/ 61 w 240"/>
                  <a:gd name="T67" fmla="*/ 184 h 240"/>
                  <a:gd name="T68" fmla="*/ 58 w 240"/>
                  <a:gd name="T69" fmla="*/ 185 h 240"/>
                  <a:gd name="T70" fmla="*/ 55 w 240"/>
                  <a:gd name="T71" fmla="*/ 184 h 240"/>
                  <a:gd name="T72" fmla="*/ 55 w 240"/>
                  <a:gd name="T73" fmla="*/ 179 h 240"/>
                  <a:gd name="T74" fmla="*/ 58 w 240"/>
                  <a:gd name="T75" fmla="*/ 176 h 240"/>
                  <a:gd name="T76" fmla="*/ 64 w 240"/>
                  <a:gd name="T77" fmla="*/ 176 h 240"/>
                  <a:gd name="T78" fmla="*/ 64 w 240"/>
                  <a:gd name="T79" fmla="*/ 181 h 240"/>
                  <a:gd name="T80" fmla="*/ 64 w 240"/>
                  <a:gd name="T81" fmla="*/ 63 h 240"/>
                  <a:gd name="T82" fmla="*/ 61 w 240"/>
                  <a:gd name="T83" fmla="*/ 64 h 240"/>
                  <a:gd name="T84" fmla="*/ 58 w 240"/>
                  <a:gd name="T85" fmla="*/ 63 h 240"/>
                  <a:gd name="T86" fmla="*/ 55 w 240"/>
                  <a:gd name="T87" fmla="*/ 60 h 240"/>
                  <a:gd name="T88" fmla="*/ 55 w 240"/>
                  <a:gd name="T89" fmla="*/ 54 h 240"/>
                  <a:gd name="T90" fmla="*/ 61 w 240"/>
                  <a:gd name="T91" fmla="*/ 54 h 240"/>
                  <a:gd name="T92" fmla="*/ 64 w 240"/>
                  <a:gd name="T93" fmla="*/ 57 h 240"/>
                  <a:gd name="T94" fmla="*/ 64 w 240"/>
                  <a:gd name="T95" fmla="*/ 63 h 240"/>
                  <a:gd name="T96" fmla="*/ 120 w 240"/>
                  <a:gd name="T97" fmla="*/ 135 h 240"/>
                  <a:gd name="T98" fmla="*/ 105 w 240"/>
                  <a:gd name="T99" fmla="*/ 123 h 240"/>
                  <a:gd name="T100" fmla="*/ 76 w 240"/>
                  <a:gd name="T101" fmla="*/ 123 h 240"/>
                  <a:gd name="T102" fmla="*/ 72 w 240"/>
                  <a:gd name="T103" fmla="*/ 119 h 240"/>
                  <a:gd name="T104" fmla="*/ 76 w 240"/>
                  <a:gd name="T105" fmla="*/ 115 h 240"/>
                  <a:gd name="T106" fmla="*/ 105 w 240"/>
                  <a:gd name="T107" fmla="*/ 115 h 240"/>
                  <a:gd name="T108" fmla="*/ 116 w 240"/>
                  <a:gd name="T109" fmla="*/ 104 h 240"/>
                  <a:gd name="T110" fmla="*/ 116 w 240"/>
                  <a:gd name="T111" fmla="*/ 63 h 240"/>
                  <a:gd name="T112" fmla="*/ 120 w 240"/>
                  <a:gd name="T113" fmla="*/ 59 h 240"/>
                  <a:gd name="T114" fmla="*/ 124 w 240"/>
                  <a:gd name="T115" fmla="*/ 63 h 240"/>
                  <a:gd name="T116" fmla="*/ 124 w 240"/>
                  <a:gd name="T117" fmla="*/ 104 h 240"/>
                  <a:gd name="T118" fmla="*/ 136 w 240"/>
                  <a:gd name="T119" fmla="*/ 119 h 240"/>
                  <a:gd name="T120" fmla="*/ 120 w 240"/>
                  <a:gd name="T121" fmla="*/ 13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0" h="240">
                    <a:moveTo>
                      <a:pt x="152" y="149"/>
                    </a:moveTo>
                    <a:cubicBezTo>
                      <a:pt x="152" y="120"/>
                      <a:pt x="152" y="120"/>
                      <a:pt x="152" y="120"/>
                    </a:cubicBezTo>
                    <a:cubicBezTo>
                      <a:pt x="240" y="120"/>
                      <a:pt x="240" y="120"/>
                      <a:pt x="240" y="120"/>
                    </a:cubicBezTo>
                    <a:cubicBezTo>
                      <a:pt x="240" y="53"/>
                      <a:pt x="187" y="0"/>
                      <a:pt x="120" y="0"/>
                    </a:cubicBezTo>
                    <a:cubicBezTo>
                      <a:pt x="54" y="0"/>
                      <a:pt x="0" y="53"/>
                      <a:pt x="0" y="120"/>
                    </a:cubicBezTo>
                    <a:cubicBezTo>
                      <a:pt x="0" y="186"/>
                      <a:pt x="54" y="240"/>
                      <a:pt x="120" y="240"/>
                    </a:cubicBezTo>
                    <a:cubicBezTo>
                      <a:pt x="132" y="240"/>
                      <a:pt x="142" y="238"/>
                      <a:pt x="152" y="235"/>
                    </a:cubicBezTo>
                    <a:cubicBezTo>
                      <a:pt x="152" y="218"/>
                      <a:pt x="152" y="218"/>
                      <a:pt x="152" y="218"/>
                    </a:cubicBezTo>
                    <a:cubicBezTo>
                      <a:pt x="152" y="205"/>
                      <a:pt x="157" y="193"/>
                      <a:pt x="165" y="184"/>
                    </a:cubicBezTo>
                    <a:cubicBezTo>
                      <a:pt x="157" y="174"/>
                      <a:pt x="152" y="162"/>
                      <a:pt x="152" y="149"/>
                    </a:cubicBezTo>
                    <a:close/>
                    <a:moveTo>
                      <a:pt x="177" y="57"/>
                    </a:moveTo>
                    <a:cubicBezTo>
                      <a:pt x="180" y="54"/>
                      <a:pt x="180" y="54"/>
                      <a:pt x="180" y="54"/>
                    </a:cubicBezTo>
                    <a:cubicBezTo>
                      <a:pt x="181" y="53"/>
                      <a:pt x="184" y="53"/>
                      <a:pt x="185" y="54"/>
                    </a:cubicBezTo>
                    <a:cubicBezTo>
                      <a:pt x="187" y="56"/>
                      <a:pt x="187" y="58"/>
                      <a:pt x="185" y="60"/>
                    </a:cubicBezTo>
                    <a:cubicBezTo>
                      <a:pt x="183" y="63"/>
                      <a:pt x="183" y="63"/>
                      <a:pt x="183" y="63"/>
                    </a:cubicBezTo>
                    <a:cubicBezTo>
                      <a:pt x="182" y="63"/>
                      <a:pt x="181" y="64"/>
                      <a:pt x="180" y="64"/>
                    </a:cubicBezTo>
                    <a:cubicBezTo>
                      <a:pt x="179" y="64"/>
                      <a:pt x="178" y="63"/>
                      <a:pt x="177" y="63"/>
                    </a:cubicBezTo>
                    <a:cubicBezTo>
                      <a:pt x="175" y="61"/>
                      <a:pt x="175" y="58"/>
                      <a:pt x="177" y="57"/>
                    </a:cubicBezTo>
                    <a:close/>
                    <a:moveTo>
                      <a:pt x="116" y="31"/>
                    </a:moveTo>
                    <a:cubicBezTo>
                      <a:pt x="116" y="29"/>
                      <a:pt x="118" y="27"/>
                      <a:pt x="120" y="27"/>
                    </a:cubicBezTo>
                    <a:cubicBezTo>
                      <a:pt x="123" y="27"/>
                      <a:pt x="124" y="29"/>
                      <a:pt x="124" y="31"/>
                    </a:cubicBezTo>
                    <a:cubicBezTo>
                      <a:pt x="124" y="35"/>
                      <a:pt x="124" y="35"/>
                      <a:pt x="124" y="35"/>
                    </a:cubicBezTo>
                    <a:cubicBezTo>
                      <a:pt x="124" y="37"/>
                      <a:pt x="123" y="39"/>
                      <a:pt x="120" y="39"/>
                    </a:cubicBezTo>
                    <a:cubicBezTo>
                      <a:pt x="118" y="39"/>
                      <a:pt x="116" y="37"/>
                      <a:pt x="116" y="35"/>
                    </a:cubicBezTo>
                    <a:lnTo>
                      <a:pt x="116" y="31"/>
                    </a:lnTo>
                    <a:close/>
                    <a:moveTo>
                      <a:pt x="36" y="123"/>
                    </a:moveTo>
                    <a:cubicBezTo>
                      <a:pt x="32" y="123"/>
                      <a:pt x="32" y="123"/>
                      <a:pt x="32" y="123"/>
                    </a:cubicBezTo>
                    <a:cubicBezTo>
                      <a:pt x="30" y="123"/>
                      <a:pt x="28" y="121"/>
                      <a:pt x="28" y="119"/>
                    </a:cubicBezTo>
                    <a:cubicBezTo>
                      <a:pt x="28" y="117"/>
                      <a:pt x="30" y="115"/>
                      <a:pt x="32" y="115"/>
                    </a:cubicBezTo>
                    <a:cubicBezTo>
                      <a:pt x="36" y="115"/>
                      <a:pt x="36" y="115"/>
                      <a:pt x="36" y="115"/>
                    </a:cubicBezTo>
                    <a:cubicBezTo>
                      <a:pt x="39" y="115"/>
                      <a:pt x="40" y="117"/>
                      <a:pt x="40" y="119"/>
                    </a:cubicBezTo>
                    <a:cubicBezTo>
                      <a:pt x="40" y="121"/>
                      <a:pt x="39" y="123"/>
                      <a:pt x="36" y="123"/>
                    </a:cubicBezTo>
                    <a:close/>
                    <a:moveTo>
                      <a:pt x="64" y="181"/>
                    </a:moveTo>
                    <a:cubicBezTo>
                      <a:pt x="61" y="184"/>
                      <a:pt x="61" y="184"/>
                      <a:pt x="61" y="184"/>
                    </a:cubicBezTo>
                    <a:cubicBezTo>
                      <a:pt x="60" y="185"/>
                      <a:pt x="59" y="185"/>
                      <a:pt x="58" y="185"/>
                    </a:cubicBezTo>
                    <a:cubicBezTo>
                      <a:pt x="57" y="185"/>
                      <a:pt x="56" y="185"/>
                      <a:pt x="55" y="184"/>
                    </a:cubicBezTo>
                    <a:cubicBezTo>
                      <a:pt x="54" y="183"/>
                      <a:pt x="54" y="180"/>
                      <a:pt x="55" y="179"/>
                    </a:cubicBezTo>
                    <a:cubicBezTo>
                      <a:pt x="58" y="176"/>
                      <a:pt x="58" y="176"/>
                      <a:pt x="58" y="176"/>
                    </a:cubicBezTo>
                    <a:cubicBezTo>
                      <a:pt x="60" y="174"/>
                      <a:pt x="62" y="174"/>
                      <a:pt x="64" y="176"/>
                    </a:cubicBezTo>
                    <a:cubicBezTo>
                      <a:pt x="65" y="177"/>
                      <a:pt x="65" y="180"/>
                      <a:pt x="64" y="181"/>
                    </a:cubicBezTo>
                    <a:close/>
                    <a:moveTo>
                      <a:pt x="64" y="63"/>
                    </a:moveTo>
                    <a:cubicBezTo>
                      <a:pt x="63" y="63"/>
                      <a:pt x="62" y="64"/>
                      <a:pt x="61" y="64"/>
                    </a:cubicBezTo>
                    <a:cubicBezTo>
                      <a:pt x="60" y="64"/>
                      <a:pt x="59" y="63"/>
                      <a:pt x="58" y="63"/>
                    </a:cubicBezTo>
                    <a:cubicBezTo>
                      <a:pt x="55" y="60"/>
                      <a:pt x="55" y="60"/>
                      <a:pt x="55" y="60"/>
                    </a:cubicBezTo>
                    <a:cubicBezTo>
                      <a:pt x="54" y="58"/>
                      <a:pt x="54" y="56"/>
                      <a:pt x="55" y="54"/>
                    </a:cubicBezTo>
                    <a:cubicBezTo>
                      <a:pt x="57" y="53"/>
                      <a:pt x="59" y="53"/>
                      <a:pt x="61" y="54"/>
                    </a:cubicBezTo>
                    <a:cubicBezTo>
                      <a:pt x="64" y="57"/>
                      <a:pt x="64" y="57"/>
                      <a:pt x="64" y="57"/>
                    </a:cubicBezTo>
                    <a:cubicBezTo>
                      <a:pt x="65" y="58"/>
                      <a:pt x="65" y="61"/>
                      <a:pt x="64" y="63"/>
                    </a:cubicBezTo>
                    <a:close/>
                    <a:moveTo>
                      <a:pt x="120" y="135"/>
                    </a:moveTo>
                    <a:cubicBezTo>
                      <a:pt x="113" y="135"/>
                      <a:pt x="107" y="130"/>
                      <a:pt x="105" y="123"/>
                    </a:cubicBezTo>
                    <a:cubicBezTo>
                      <a:pt x="76" y="123"/>
                      <a:pt x="76" y="123"/>
                      <a:pt x="76" y="123"/>
                    </a:cubicBezTo>
                    <a:cubicBezTo>
                      <a:pt x="74" y="123"/>
                      <a:pt x="72" y="121"/>
                      <a:pt x="72" y="119"/>
                    </a:cubicBezTo>
                    <a:cubicBezTo>
                      <a:pt x="72" y="117"/>
                      <a:pt x="74" y="115"/>
                      <a:pt x="76" y="115"/>
                    </a:cubicBezTo>
                    <a:cubicBezTo>
                      <a:pt x="105" y="115"/>
                      <a:pt x="105" y="115"/>
                      <a:pt x="105" y="115"/>
                    </a:cubicBezTo>
                    <a:cubicBezTo>
                      <a:pt x="106" y="110"/>
                      <a:pt x="111" y="105"/>
                      <a:pt x="116" y="104"/>
                    </a:cubicBezTo>
                    <a:cubicBezTo>
                      <a:pt x="116" y="63"/>
                      <a:pt x="116" y="63"/>
                      <a:pt x="116" y="63"/>
                    </a:cubicBezTo>
                    <a:cubicBezTo>
                      <a:pt x="116" y="61"/>
                      <a:pt x="118" y="59"/>
                      <a:pt x="120" y="59"/>
                    </a:cubicBezTo>
                    <a:cubicBezTo>
                      <a:pt x="123" y="59"/>
                      <a:pt x="124" y="61"/>
                      <a:pt x="124" y="63"/>
                    </a:cubicBezTo>
                    <a:cubicBezTo>
                      <a:pt x="124" y="104"/>
                      <a:pt x="124" y="104"/>
                      <a:pt x="124" y="104"/>
                    </a:cubicBezTo>
                    <a:cubicBezTo>
                      <a:pt x="131" y="106"/>
                      <a:pt x="136" y="112"/>
                      <a:pt x="136" y="119"/>
                    </a:cubicBezTo>
                    <a:cubicBezTo>
                      <a:pt x="136" y="128"/>
                      <a:pt x="129" y="135"/>
                      <a:pt x="120" y="135"/>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85" name="Group 84">
            <a:extLst>
              <a:ext uri="{FF2B5EF4-FFF2-40B4-BE49-F238E27FC236}">
                <a16:creationId xmlns:a16="http://schemas.microsoft.com/office/drawing/2014/main" id="{68D57AD8-5915-450E-8D5E-6916FB98E0A8}"/>
              </a:ext>
            </a:extLst>
          </p:cNvPr>
          <p:cNvGrpSpPr/>
          <p:nvPr/>
        </p:nvGrpSpPr>
        <p:grpSpPr>
          <a:xfrm>
            <a:off x="8115330" y="1717189"/>
            <a:ext cx="1205261" cy="1007987"/>
            <a:chOff x="6086497" y="1287892"/>
            <a:chExt cx="903946" cy="755990"/>
          </a:xfrm>
        </p:grpSpPr>
        <p:sp>
          <p:nvSpPr>
            <p:cNvPr id="126" name="Oval 125">
              <a:extLst>
                <a:ext uri="{FF2B5EF4-FFF2-40B4-BE49-F238E27FC236}">
                  <a16:creationId xmlns:a16="http://schemas.microsoft.com/office/drawing/2014/main" id="{6C55566E-5E4B-4BF4-9C54-2EE18CF769E0}"/>
                </a:ext>
              </a:extLst>
            </p:cNvPr>
            <p:cNvSpPr/>
            <p:nvPr/>
          </p:nvSpPr>
          <p:spPr>
            <a:xfrm>
              <a:off x="6086497" y="1287892"/>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31" name="Straight Connector 130">
              <a:extLst>
                <a:ext uri="{FF2B5EF4-FFF2-40B4-BE49-F238E27FC236}">
                  <a16:creationId xmlns:a16="http://schemas.microsoft.com/office/drawing/2014/main" id="{C21BEB17-6FC2-4666-8461-011759E0934D}"/>
                </a:ext>
              </a:extLst>
            </p:cNvPr>
            <p:cNvCxnSpPr/>
            <p:nvPr/>
          </p:nvCxnSpPr>
          <p:spPr>
            <a:xfrm>
              <a:off x="6990443" y="1432193"/>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75" name="Group 58">
              <a:extLst>
                <a:ext uri="{FF2B5EF4-FFF2-40B4-BE49-F238E27FC236}">
                  <a16:creationId xmlns:a16="http://schemas.microsoft.com/office/drawing/2014/main" id="{84A7C5BB-9DF0-4BD7-95F3-596425658596}"/>
                </a:ext>
              </a:extLst>
            </p:cNvPr>
            <p:cNvGrpSpPr>
              <a:grpSpLocks noChangeAspect="1"/>
            </p:cNvGrpSpPr>
            <p:nvPr/>
          </p:nvGrpSpPr>
          <p:grpSpPr bwMode="auto">
            <a:xfrm>
              <a:off x="6262880" y="1469831"/>
              <a:ext cx="403225" cy="392113"/>
              <a:chOff x="3944" y="927"/>
              <a:chExt cx="254" cy="247"/>
            </a:xfrm>
            <a:gradFill>
              <a:gsLst>
                <a:gs pos="0">
                  <a:schemeClr val="accent4">
                    <a:lumMod val="75000"/>
                  </a:schemeClr>
                </a:gs>
                <a:gs pos="100000">
                  <a:schemeClr val="accent4"/>
                </a:gs>
              </a:gsLst>
              <a:lin ang="13500000" scaled="1"/>
            </a:gradFill>
          </p:grpSpPr>
          <p:sp>
            <p:nvSpPr>
              <p:cNvPr id="77" name="Freeform 59">
                <a:extLst>
                  <a:ext uri="{FF2B5EF4-FFF2-40B4-BE49-F238E27FC236}">
                    <a16:creationId xmlns:a16="http://schemas.microsoft.com/office/drawing/2014/main" id="{75A28C2F-2EB2-48F6-8569-36965A27ECA9}"/>
                  </a:ext>
                </a:extLst>
              </p:cNvPr>
              <p:cNvSpPr>
                <a:spLocks/>
              </p:cNvSpPr>
              <p:nvPr/>
            </p:nvSpPr>
            <p:spPr bwMode="auto">
              <a:xfrm>
                <a:off x="3999" y="1046"/>
                <a:ext cx="34" cy="56"/>
              </a:xfrm>
              <a:custGeom>
                <a:avLst/>
                <a:gdLst>
                  <a:gd name="T0" fmla="*/ 16 w 32"/>
                  <a:gd name="T1" fmla="*/ 52 h 52"/>
                  <a:gd name="T2" fmla="*/ 17 w 32"/>
                  <a:gd name="T3" fmla="*/ 49 h 52"/>
                  <a:gd name="T4" fmla="*/ 18 w 32"/>
                  <a:gd name="T5" fmla="*/ 48 h 52"/>
                  <a:gd name="T6" fmla="*/ 19 w 32"/>
                  <a:gd name="T7" fmla="*/ 47 h 52"/>
                  <a:gd name="T8" fmla="*/ 20 w 32"/>
                  <a:gd name="T9" fmla="*/ 45 h 52"/>
                  <a:gd name="T10" fmla="*/ 20 w 32"/>
                  <a:gd name="T11" fmla="*/ 44 h 52"/>
                  <a:gd name="T12" fmla="*/ 23 w 32"/>
                  <a:gd name="T13" fmla="*/ 42 h 52"/>
                  <a:gd name="T14" fmla="*/ 32 w 32"/>
                  <a:gd name="T15" fmla="*/ 36 h 52"/>
                  <a:gd name="T16" fmla="*/ 32 w 32"/>
                  <a:gd name="T17" fmla="*/ 0 h 52"/>
                  <a:gd name="T18" fmla="*/ 0 w 32"/>
                  <a:gd name="T19" fmla="*/ 0 h 52"/>
                  <a:gd name="T20" fmla="*/ 0 w 32"/>
                  <a:gd name="T21" fmla="*/ 52 h 52"/>
                  <a:gd name="T22" fmla="*/ 16 w 32"/>
                  <a:gd name="T23" fmla="*/ 52 h 52"/>
                  <a:gd name="T24" fmla="*/ 16 w 32"/>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52">
                    <a:moveTo>
                      <a:pt x="16" y="52"/>
                    </a:moveTo>
                    <a:cubicBezTo>
                      <a:pt x="17" y="51"/>
                      <a:pt x="17" y="50"/>
                      <a:pt x="17" y="49"/>
                    </a:cubicBezTo>
                    <a:cubicBezTo>
                      <a:pt x="17" y="49"/>
                      <a:pt x="17" y="49"/>
                      <a:pt x="18" y="48"/>
                    </a:cubicBezTo>
                    <a:cubicBezTo>
                      <a:pt x="18" y="48"/>
                      <a:pt x="18" y="47"/>
                      <a:pt x="19" y="47"/>
                    </a:cubicBezTo>
                    <a:cubicBezTo>
                      <a:pt x="19" y="46"/>
                      <a:pt x="19" y="46"/>
                      <a:pt x="20" y="45"/>
                    </a:cubicBezTo>
                    <a:cubicBezTo>
                      <a:pt x="20" y="45"/>
                      <a:pt x="20" y="45"/>
                      <a:pt x="20" y="44"/>
                    </a:cubicBezTo>
                    <a:cubicBezTo>
                      <a:pt x="21" y="44"/>
                      <a:pt x="22" y="43"/>
                      <a:pt x="23" y="42"/>
                    </a:cubicBezTo>
                    <a:cubicBezTo>
                      <a:pt x="32" y="36"/>
                      <a:pt x="32" y="36"/>
                      <a:pt x="32" y="36"/>
                    </a:cubicBezTo>
                    <a:cubicBezTo>
                      <a:pt x="32" y="0"/>
                      <a:pt x="32" y="0"/>
                      <a:pt x="32" y="0"/>
                    </a:cubicBezTo>
                    <a:cubicBezTo>
                      <a:pt x="0" y="0"/>
                      <a:pt x="0" y="0"/>
                      <a:pt x="0" y="0"/>
                    </a:cubicBezTo>
                    <a:cubicBezTo>
                      <a:pt x="0" y="52"/>
                      <a:pt x="0" y="52"/>
                      <a:pt x="0" y="52"/>
                    </a:cubicBezTo>
                    <a:cubicBezTo>
                      <a:pt x="16" y="52"/>
                      <a:pt x="16" y="52"/>
                      <a:pt x="16" y="52"/>
                    </a:cubicBezTo>
                    <a:cubicBezTo>
                      <a:pt x="16" y="52"/>
                      <a:pt x="16" y="52"/>
                      <a:pt x="16" y="5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79" name="Freeform 60">
                <a:extLst>
                  <a:ext uri="{FF2B5EF4-FFF2-40B4-BE49-F238E27FC236}">
                    <a16:creationId xmlns:a16="http://schemas.microsoft.com/office/drawing/2014/main" id="{967847EF-9822-4EB8-83A9-3C05D46562F6}"/>
                  </a:ext>
                </a:extLst>
              </p:cNvPr>
              <p:cNvSpPr>
                <a:spLocks/>
              </p:cNvSpPr>
              <p:nvPr/>
            </p:nvSpPr>
            <p:spPr bwMode="auto">
              <a:xfrm>
                <a:off x="4041" y="1021"/>
                <a:ext cx="72" cy="57"/>
              </a:xfrm>
              <a:custGeom>
                <a:avLst/>
                <a:gdLst>
                  <a:gd name="T0" fmla="*/ 15 w 68"/>
                  <a:gd name="T1" fmla="*/ 43 h 54"/>
                  <a:gd name="T2" fmla="*/ 27 w 68"/>
                  <a:gd name="T3" fmla="*/ 40 h 54"/>
                  <a:gd name="T4" fmla="*/ 38 w 68"/>
                  <a:gd name="T5" fmla="*/ 47 h 54"/>
                  <a:gd name="T6" fmla="*/ 39 w 68"/>
                  <a:gd name="T7" fmla="*/ 49 h 54"/>
                  <a:gd name="T8" fmla="*/ 40 w 68"/>
                  <a:gd name="T9" fmla="*/ 48 h 54"/>
                  <a:gd name="T10" fmla="*/ 41 w 68"/>
                  <a:gd name="T11" fmla="*/ 46 h 54"/>
                  <a:gd name="T12" fmla="*/ 42 w 68"/>
                  <a:gd name="T13" fmla="*/ 45 h 54"/>
                  <a:gd name="T14" fmla="*/ 44 w 68"/>
                  <a:gd name="T15" fmla="*/ 41 h 54"/>
                  <a:gd name="T16" fmla="*/ 44 w 68"/>
                  <a:gd name="T17" fmla="*/ 41 h 54"/>
                  <a:gd name="T18" fmla="*/ 47 w 68"/>
                  <a:gd name="T19" fmla="*/ 38 h 54"/>
                  <a:gd name="T20" fmla="*/ 48 w 68"/>
                  <a:gd name="T21" fmla="*/ 38 h 54"/>
                  <a:gd name="T22" fmla="*/ 50 w 68"/>
                  <a:gd name="T23" fmla="*/ 35 h 54"/>
                  <a:gd name="T24" fmla="*/ 51 w 68"/>
                  <a:gd name="T25" fmla="*/ 35 h 54"/>
                  <a:gd name="T26" fmla="*/ 59 w 68"/>
                  <a:gd name="T27" fmla="*/ 31 h 54"/>
                  <a:gd name="T28" fmla="*/ 59 w 68"/>
                  <a:gd name="T29" fmla="*/ 31 h 54"/>
                  <a:gd name="T30" fmla="*/ 63 w 68"/>
                  <a:gd name="T31" fmla="*/ 29 h 54"/>
                  <a:gd name="T32" fmla="*/ 64 w 68"/>
                  <a:gd name="T33" fmla="*/ 29 h 54"/>
                  <a:gd name="T34" fmla="*/ 67 w 68"/>
                  <a:gd name="T35" fmla="*/ 29 h 54"/>
                  <a:gd name="T36" fmla="*/ 68 w 68"/>
                  <a:gd name="T37" fmla="*/ 28 h 54"/>
                  <a:gd name="T38" fmla="*/ 68 w 68"/>
                  <a:gd name="T39" fmla="*/ 0 h 54"/>
                  <a:gd name="T40" fmla="*/ 0 w 68"/>
                  <a:gd name="T41" fmla="*/ 0 h 54"/>
                  <a:gd name="T42" fmla="*/ 0 w 68"/>
                  <a:gd name="T43" fmla="*/ 20 h 54"/>
                  <a:gd name="T44" fmla="*/ 0 w 68"/>
                  <a:gd name="T45" fmla="*/ 54 h 54"/>
                  <a:gd name="T46" fmla="*/ 15 w 68"/>
                  <a:gd name="T47" fmla="*/ 4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8" h="54">
                    <a:moveTo>
                      <a:pt x="15" y="43"/>
                    </a:moveTo>
                    <a:cubicBezTo>
                      <a:pt x="19" y="41"/>
                      <a:pt x="23" y="40"/>
                      <a:pt x="27" y="40"/>
                    </a:cubicBezTo>
                    <a:cubicBezTo>
                      <a:pt x="32" y="41"/>
                      <a:pt x="35" y="44"/>
                      <a:pt x="38" y="47"/>
                    </a:cubicBezTo>
                    <a:cubicBezTo>
                      <a:pt x="39" y="49"/>
                      <a:pt x="39" y="49"/>
                      <a:pt x="39" y="49"/>
                    </a:cubicBezTo>
                    <a:cubicBezTo>
                      <a:pt x="39" y="49"/>
                      <a:pt x="39" y="49"/>
                      <a:pt x="40" y="48"/>
                    </a:cubicBezTo>
                    <a:cubicBezTo>
                      <a:pt x="40" y="47"/>
                      <a:pt x="40" y="47"/>
                      <a:pt x="41" y="46"/>
                    </a:cubicBezTo>
                    <a:cubicBezTo>
                      <a:pt x="41" y="45"/>
                      <a:pt x="41" y="45"/>
                      <a:pt x="42" y="45"/>
                    </a:cubicBezTo>
                    <a:cubicBezTo>
                      <a:pt x="42" y="43"/>
                      <a:pt x="43" y="42"/>
                      <a:pt x="44" y="41"/>
                    </a:cubicBezTo>
                    <a:cubicBezTo>
                      <a:pt x="44" y="41"/>
                      <a:pt x="44" y="41"/>
                      <a:pt x="44" y="41"/>
                    </a:cubicBezTo>
                    <a:cubicBezTo>
                      <a:pt x="45" y="40"/>
                      <a:pt x="46" y="39"/>
                      <a:pt x="47" y="38"/>
                    </a:cubicBezTo>
                    <a:cubicBezTo>
                      <a:pt x="47" y="38"/>
                      <a:pt x="47" y="38"/>
                      <a:pt x="48" y="38"/>
                    </a:cubicBezTo>
                    <a:cubicBezTo>
                      <a:pt x="49" y="37"/>
                      <a:pt x="49" y="36"/>
                      <a:pt x="50" y="35"/>
                    </a:cubicBezTo>
                    <a:cubicBezTo>
                      <a:pt x="51" y="35"/>
                      <a:pt x="51" y="35"/>
                      <a:pt x="51" y="35"/>
                    </a:cubicBezTo>
                    <a:cubicBezTo>
                      <a:pt x="53" y="33"/>
                      <a:pt x="56" y="32"/>
                      <a:pt x="59" y="31"/>
                    </a:cubicBezTo>
                    <a:cubicBezTo>
                      <a:pt x="59" y="31"/>
                      <a:pt x="59" y="31"/>
                      <a:pt x="59" y="31"/>
                    </a:cubicBezTo>
                    <a:cubicBezTo>
                      <a:pt x="60" y="30"/>
                      <a:pt x="62" y="30"/>
                      <a:pt x="63" y="29"/>
                    </a:cubicBezTo>
                    <a:cubicBezTo>
                      <a:pt x="63" y="29"/>
                      <a:pt x="63" y="29"/>
                      <a:pt x="64" y="29"/>
                    </a:cubicBezTo>
                    <a:cubicBezTo>
                      <a:pt x="65" y="29"/>
                      <a:pt x="66" y="29"/>
                      <a:pt x="67" y="29"/>
                    </a:cubicBezTo>
                    <a:cubicBezTo>
                      <a:pt x="68" y="29"/>
                      <a:pt x="68" y="28"/>
                      <a:pt x="68" y="28"/>
                    </a:cubicBezTo>
                    <a:cubicBezTo>
                      <a:pt x="68" y="0"/>
                      <a:pt x="68" y="0"/>
                      <a:pt x="68" y="0"/>
                    </a:cubicBezTo>
                    <a:cubicBezTo>
                      <a:pt x="0" y="0"/>
                      <a:pt x="0" y="0"/>
                      <a:pt x="0" y="0"/>
                    </a:cubicBezTo>
                    <a:cubicBezTo>
                      <a:pt x="0" y="20"/>
                      <a:pt x="0" y="20"/>
                      <a:pt x="0" y="20"/>
                    </a:cubicBezTo>
                    <a:cubicBezTo>
                      <a:pt x="0" y="54"/>
                      <a:pt x="0" y="54"/>
                      <a:pt x="0" y="54"/>
                    </a:cubicBezTo>
                    <a:lnTo>
                      <a:pt x="15" y="4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80" name="Freeform 61">
                <a:extLst>
                  <a:ext uri="{FF2B5EF4-FFF2-40B4-BE49-F238E27FC236}">
                    <a16:creationId xmlns:a16="http://schemas.microsoft.com/office/drawing/2014/main" id="{63CC7A69-53CE-4CFA-A3DB-BA5B58B075EE}"/>
                  </a:ext>
                </a:extLst>
              </p:cNvPr>
              <p:cNvSpPr>
                <a:spLocks/>
              </p:cNvSpPr>
              <p:nvPr/>
            </p:nvSpPr>
            <p:spPr bwMode="auto">
              <a:xfrm>
                <a:off x="4046" y="927"/>
                <a:ext cx="50" cy="55"/>
              </a:xfrm>
              <a:custGeom>
                <a:avLst/>
                <a:gdLst>
                  <a:gd name="T0" fmla="*/ 21 w 48"/>
                  <a:gd name="T1" fmla="*/ 33 h 52"/>
                  <a:gd name="T2" fmla="*/ 26 w 48"/>
                  <a:gd name="T3" fmla="*/ 33 h 52"/>
                  <a:gd name="T4" fmla="*/ 48 w 48"/>
                  <a:gd name="T5" fmla="*/ 52 h 52"/>
                  <a:gd name="T6" fmla="*/ 48 w 48"/>
                  <a:gd name="T7" fmla="*/ 0 h 52"/>
                  <a:gd name="T8" fmla="*/ 0 w 48"/>
                  <a:gd name="T9" fmla="*/ 0 h 52"/>
                  <a:gd name="T10" fmla="*/ 0 w 48"/>
                  <a:gd name="T11" fmla="*/ 52 h 52"/>
                  <a:gd name="T12" fmla="*/ 21 w 48"/>
                  <a:gd name="T13" fmla="*/ 33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21" y="33"/>
                    </a:moveTo>
                    <a:cubicBezTo>
                      <a:pt x="23" y="32"/>
                      <a:pt x="25" y="32"/>
                      <a:pt x="26" y="33"/>
                    </a:cubicBezTo>
                    <a:cubicBezTo>
                      <a:pt x="48" y="52"/>
                      <a:pt x="48" y="52"/>
                      <a:pt x="48" y="52"/>
                    </a:cubicBezTo>
                    <a:cubicBezTo>
                      <a:pt x="48" y="0"/>
                      <a:pt x="48" y="0"/>
                      <a:pt x="48" y="0"/>
                    </a:cubicBezTo>
                    <a:cubicBezTo>
                      <a:pt x="0" y="0"/>
                      <a:pt x="0" y="0"/>
                      <a:pt x="0" y="0"/>
                    </a:cubicBezTo>
                    <a:cubicBezTo>
                      <a:pt x="0" y="52"/>
                      <a:pt x="0" y="52"/>
                      <a:pt x="0" y="52"/>
                    </a:cubicBezTo>
                    <a:lnTo>
                      <a:pt x="21" y="3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81" name="Freeform 62">
                <a:extLst>
                  <a:ext uri="{FF2B5EF4-FFF2-40B4-BE49-F238E27FC236}">
                    <a16:creationId xmlns:a16="http://schemas.microsoft.com/office/drawing/2014/main" id="{4DED37BE-8CA0-472F-81DE-6B4A6512F393}"/>
                  </a:ext>
                </a:extLst>
              </p:cNvPr>
              <p:cNvSpPr>
                <a:spLocks noEditPoints="1"/>
              </p:cNvSpPr>
              <p:nvPr/>
            </p:nvSpPr>
            <p:spPr bwMode="auto">
              <a:xfrm>
                <a:off x="3944" y="927"/>
                <a:ext cx="254" cy="247"/>
              </a:xfrm>
              <a:custGeom>
                <a:avLst/>
                <a:gdLst>
                  <a:gd name="T0" fmla="*/ 220 w 240"/>
                  <a:gd name="T1" fmla="*/ 0 h 232"/>
                  <a:gd name="T2" fmla="*/ 152 w 240"/>
                  <a:gd name="T3" fmla="*/ 0 h 232"/>
                  <a:gd name="T4" fmla="*/ 152 w 240"/>
                  <a:gd name="T5" fmla="*/ 53 h 232"/>
                  <a:gd name="T6" fmla="*/ 148 w 240"/>
                  <a:gd name="T7" fmla="*/ 60 h 232"/>
                  <a:gd name="T8" fmla="*/ 140 w 240"/>
                  <a:gd name="T9" fmla="*/ 59 h 232"/>
                  <a:gd name="T10" fmla="*/ 120 w 240"/>
                  <a:gd name="T11" fmla="*/ 42 h 232"/>
                  <a:gd name="T12" fmla="*/ 100 w 240"/>
                  <a:gd name="T13" fmla="*/ 59 h 232"/>
                  <a:gd name="T14" fmla="*/ 95 w 240"/>
                  <a:gd name="T15" fmla="*/ 60 h 232"/>
                  <a:gd name="T16" fmla="*/ 92 w 240"/>
                  <a:gd name="T17" fmla="*/ 60 h 232"/>
                  <a:gd name="T18" fmla="*/ 88 w 240"/>
                  <a:gd name="T19" fmla="*/ 53 h 232"/>
                  <a:gd name="T20" fmla="*/ 88 w 240"/>
                  <a:gd name="T21" fmla="*/ 0 h 232"/>
                  <a:gd name="T22" fmla="*/ 20 w 240"/>
                  <a:gd name="T23" fmla="*/ 0 h 232"/>
                  <a:gd name="T24" fmla="*/ 0 w 240"/>
                  <a:gd name="T25" fmla="*/ 20 h 232"/>
                  <a:gd name="T26" fmla="*/ 0 w 240"/>
                  <a:gd name="T27" fmla="*/ 212 h 232"/>
                  <a:gd name="T28" fmla="*/ 20 w 240"/>
                  <a:gd name="T29" fmla="*/ 232 h 232"/>
                  <a:gd name="T30" fmla="*/ 220 w 240"/>
                  <a:gd name="T31" fmla="*/ 232 h 232"/>
                  <a:gd name="T32" fmla="*/ 240 w 240"/>
                  <a:gd name="T33" fmla="*/ 212 h 232"/>
                  <a:gd name="T34" fmla="*/ 240 w 240"/>
                  <a:gd name="T35" fmla="*/ 20 h 232"/>
                  <a:gd name="T36" fmla="*/ 220 w 240"/>
                  <a:gd name="T37" fmla="*/ 0 h 232"/>
                  <a:gd name="T38" fmla="*/ 164 w 240"/>
                  <a:gd name="T39" fmla="*/ 188 h 232"/>
                  <a:gd name="T40" fmla="*/ 153 w 240"/>
                  <a:gd name="T41" fmla="*/ 186 h 232"/>
                  <a:gd name="T42" fmla="*/ 149 w 240"/>
                  <a:gd name="T43" fmla="*/ 190 h 232"/>
                  <a:gd name="T44" fmla="*/ 116 w 240"/>
                  <a:gd name="T45" fmla="*/ 213 h 232"/>
                  <a:gd name="T46" fmla="*/ 107 w 240"/>
                  <a:gd name="T47" fmla="*/ 216 h 232"/>
                  <a:gd name="T48" fmla="*/ 104 w 240"/>
                  <a:gd name="T49" fmla="*/ 216 h 232"/>
                  <a:gd name="T50" fmla="*/ 94 w 240"/>
                  <a:gd name="T51" fmla="*/ 209 h 232"/>
                  <a:gd name="T52" fmla="*/ 71 w 240"/>
                  <a:gd name="T53" fmla="*/ 177 h 232"/>
                  <a:gd name="T54" fmla="*/ 69 w 240"/>
                  <a:gd name="T55" fmla="*/ 172 h 232"/>
                  <a:gd name="T56" fmla="*/ 48 w 240"/>
                  <a:gd name="T57" fmla="*/ 172 h 232"/>
                  <a:gd name="T58" fmla="*/ 44 w 240"/>
                  <a:gd name="T59" fmla="*/ 168 h 232"/>
                  <a:gd name="T60" fmla="*/ 44 w 240"/>
                  <a:gd name="T61" fmla="*/ 108 h 232"/>
                  <a:gd name="T62" fmla="*/ 48 w 240"/>
                  <a:gd name="T63" fmla="*/ 104 h 232"/>
                  <a:gd name="T64" fmla="*/ 84 w 240"/>
                  <a:gd name="T65" fmla="*/ 104 h 232"/>
                  <a:gd name="T66" fmla="*/ 84 w 240"/>
                  <a:gd name="T67" fmla="*/ 84 h 232"/>
                  <a:gd name="T68" fmla="*/ 88 w 240"/>
                  <a:gd name="T69" fmla="*/ 80 h 232"/>
                  <a:gd name="T70" fmla="*/ 164 w 240"/>
                  <a:gd name="T71" fmla="*/ 80 h 232"/>
                  <a:gd name="T72" fmla="*/ 168 w 240"/>
                  <a:gd name="T73" fmla="*/ 84 h 232"/>
                  <a:gd name="T74" fmla="*/ 168 w 240"/>
                  <a:gd name="T75" fmla="*/ 116 h 232"/>
                  <a:gd name="T76" fmla="*/ 200 w 240"/>
                  <a:gd name="T77" fmla="*/ 152 h 232"/>
                  <a:gd name="T78" fmla="*/ 164 w 240"/>
                  <a:gd name="T79" fmla="*/ 188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0" h="232">
                    <a:moveTo>
                      <a:pt x="220" y="0"/>
                    </a:moveTo>
                    <a:cubicBezTo>
                      <a:pt x="152" y="0"/>
                      <a:pt x="152" y="0"/>
                      <a:pt x="152" y="0"/>
                    </a:cubicBezTo>
                    <a:cubicBezTo>
                      <a:pt x="152" y="53"/>
                      <a:pt x="152" y="53"/>
                      <a:pt x="152" y="53"/>
                    </a:cubicBezTo>
                    <a:cubicBezTo>
                      <a:pt x="152" y="56"/>
                      <a:pt x="150" y="58"/>
                      <a:pt x="148" y="60"/>
                    </a:cubicBezTo>
                    <a:cubicBezTo>
                      <a:pt x="145" y="61"/>
                      <a:pt x="142" y="60"/>
                      <a:pt x="140" y="59"/>
                    </a:cubicBezTo>
                    <a:cubicBezTo>
                      <a:pt x="120" y="42"/>
                      <a:pt x="120" y="42"/>
                      <a:pt x="120" y="42"/>
                    </a:cubicBezTo>
                    <a:cubicBezTo>
                      <a:pt x="100" y="59"/>
                      <a:pt x="100" y="59"/>
                      <a:pt x="100" y="59"/>
                    </a:cubicBezTo>
                    <a:cubicBezTo>
                      <a:pt x="99" y="60"/>
                      <a:pt x="97" y="60"/>
                      <a:pt x="95" y="60"/>
                    </a:cubicBezTo>
                    <a:cubicBezTo>
                      <a:pt x="94" y="60"/>
                      <a:pt x="93" y="60"/>
                      <a:pt x="92" y="60"/>
                    </a:cubicBezTo>
                    <a:cubicBezTo>
                      <a:pt x="89" y="58"/>
                      <a:pt x="88" y="56"/>
                      <a:pt x="88" y="53"/>
                    </a:cubicBezTo>
                    <a:cubicBezTo>
                      <a:pt x="88" y="0"/>
                      <a:pt x="88" y="0"/>
                      <a:pt x="88" y="0"/>
                    </a:cubicBezTo>
                    <a:cubicBezTo>
                      <a:pt x="20" y="0"/>
                      <a:pt x="20" y="0"/>
                      <a:pt x="20" y="0"/>
                    </a:cubicBezTo>
                    <a:cubicBezTo>
                      <a:pt x="9" y="0"/>
                      <a:pt x="0" y="9"/>
                      <a:pt x="0" y="20"/>
                    </a:cubicBezTo>
                    <a:cubicBezTo>
                      <a:pt x="0" y="212"/>
                      <a:pt x="0" y="212"/>
                      <a:pt x="0" y="212"/>
                    </a:cubicBezTo>
                    <a:cubicBezTo>
                      <a:pt x="0" y="223"/>
                      <a:pt x="9" y="232"/>
                      <a:pt x="20" y="232"/>
                    </a:cubicBezTo>
                    <a:cubicBezTo>
                      <a:pt x="220" y="232"/>
                      <a:pt x="220" y="232"/>
                      <a:pt x="220" y="232"/>
                    </a:cubicBezTo>
                    <a:cubicBezTo>
                      <a:pt x="231" y="232"/>
                      <a:pt x="240" y="223"/>
                      <a:pt x="240" y="212"/>
                    </a:cubicBezTo>
                    <a:cubicBezTo>
                      <a:pt x="240" y="20"/>
                      <a:pt x="240" y="20"/>
                      <a:pt x="240" y="20"/>
                    </a:cubicBezTo>
                    <a:cubicBezTo>
                      <a:pt x="240" y="9"/>
                      <a:pt x="231" y="0"/>
                      <a:pt x="220" y="0"/>
                    </a:cubicBezTo>
                    <a:close/>
                    <a:moveTo>
                      <a:pt x="164" y="188"/>
                    </a:moveTo>
                    <a:cubicBezTo>
                      <a:pt x="160" y="188"/>
                      <a:pt x="156" y="188"/>
                      <a:pt x="153" y="186"/>
                    </a:cubicBezTo>
                    <a:cubicBezTo>
                      <a:pt x="152" y="188"/>
                      <a:pt x="150" y="189"/>
                      <a:pt x="149" y="190"/>
                    </a:cubicBezTo>
                    <a:cubicBezTo>
                      <a:pt x="116" y="213"/>
                      <a:pt x="116" y="213"/>
                      <a:pt x="116" y="213"/>
                    </a:cubicBezTo>
                    <a:cubicBezTo>
                      <a:pt x="114" y="215"/>
                      <a:pt x="110" y="216"/>
                      <a:pt x="107" y="216"/>
                    </a:cubicBezTo>
                    <a:cubicBezTo>
                      <a:pt x="106" y="216"/>
                      <a:pt x="105" y="216"/>
                      <a:pt x="104" y="216"/>
                    </a:cubicBezTo>
                    <a:cubicBezTo>
                      <a:pt x="100" y="215"/>
                      <a:pt x="96" y="213"/>
                      <a:pt x="94" y="209"/>
                    </a:cubicBezTo>
                    <a:cubicBezTo>
                      <a:pt x="71" y="177"/>
                      <a:pt x="71" y="177"/>
                      <a:pt x="71" y="177"/>
                    </a:cubicBezTo>
                    <a:cubicBezTo>
                      <a:pt x="70" y="175"/>
                      <a:pt x="69" y="174"/>
                      <a:pt x="69" y="172"/>
                    </a:cubicBezTo>
                    <a:cubicBezTo>
                      <a:pt x="48" y="172"/>
                      <a:pt x="48" y="172"/>
                      <a:pt x="48" y="172"/>
                    </a:cubicBezTo>
                    <a:cubicBezTo>
                      <a:pt x="46" y="172"/>
                      <a:pt x="44" y="170"/>
                      <a:pt x="44" y="168"/>
                    </a:cubicBezTo>
                    <a:cubicBezTo>
                      <a:pt x="44" y="108"/>
                      <a:pt x="44" y="108"/>
                      <a:pt x="44" y="108"/>
                    </a:cubicBezTo>
                    <a:cubicBezTo>
                      <a:pt x="44" y="106"/>
                      <a:pt x="46" y="104"/>
                      <a:pt x="48" y="104"/>
                    </a:cubicBezTo>
                    <a:cubicBezTo>
                      <a:pt x="84" y="104"/>
                      <a:pt x="84" y="104"/>
                      <a:pt x="84" y="104"/>
                    </a:cubicBezTo>
                    <a:cubicBezTo>
                      <a:pt x="84" y="84"/>
                      <a:pt x="84" y="84"/>
                      <a:pt x="84" y="84"/>
                    </a:cubicBezTo>
                    <a:cubicBezTo>
                      <a:pt x="84" y="82"/>
                      <a:pt x="86" y="80"/>
                      <a:pt x="88" y="80"/>
                    </a:cubicBezTo>
                    <a:cubicBezTo>
                      <a:pt x="164" y="80"/>
                      <a:pt x="164" y="80"/>
                      <a:pt x="164" y="80"/>
                    </a:cubicBezTo>
                    <a:cubicBezTo>
                      <a:pt x="166" y="80"/>
                      <a:pt x="168" y="82"/>
                      <a:pt x="168" y="84"/>
                    </a:cubicBezTo>
                    <a:cubicBezTo>
                      <a:pt x="168" y="116"/>
                      <a:pt x="168" y="116"/>
                      <a:pt x="168" y="116"/>
                    </a:cubicBezTo>
                    <a:cubicBezTo>
                      <a:pt x="186" y="118"/>
                      <a:pt x="200" y="134"/>
                      <a:pt x="200" y="152"/>
                    </a:cubicBezTo>
                    <a:cubicBezTo>
                      <a:pt x="200" y="172"/>
                      <a:pt x="184" y="188"/>
                      <a:pt x="164" y="188"/>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82" name="Freeform 63">
                <a:extLst>
                  <a:ext uri="{FF2B5EF4-FFF2-40B4-BE49-F238E27FC236}">
                    <a16:creationId xmlns:a16="http://schemas.microsoft.com/office/drawing/2014/main" id="{1EFCAA86-5C62-4489-8C32-B1FD9B66A8F3}"/>
                  </a:ext>
                </a:extLst>
              </p:cNvPr>
              <p:cNvSpPr>
                <a:spLocks/>
              </p:cNvSpPr>
              <p:nvPr/>
            </p:nvSpPr>
            <p:spPr bwMode="auto">
              <a:xfrm>
                <a:off x="4024" y="1072"/>
                <a:ext cx="73" cy="76"/>
              </a:xfrm>
              <a:custGeom>
                <a:avLst/>
                <a:gdLst>
                  <a:gd name="T0" fmla="*/ 65 w 69"/>
                  <a:gd name="T1" fmla="*/ 44 h 72"/>
                  <a:gd name="T2" fmla="*/ 62 w 69"/>
                  <a:gd name="T3" fmla="*/ 41 h 72"/>
                  <a:gd name="T4" fmla="*/ 61 w 69"/>
                  <a:gd name="T5" fmla="*/ 41 h 72"/>
                  <a:gd name="T6" fmla="*/ 59 w 69"/>
                  <a:gd name="T7" fmla="*/ 38 h 72"/>
                  <a:gd name="T8" fmla="*/ 59 w 69"/>
                  <a:gd name="T9" fmla="*/ 37 h 72"/>
                  <a:gd name="T10" fmla="*/ 57 w 69"/>
                  <a:gd name="T11" fmla="*/ 34 h 72"/>
                  <a:gd name="T12" fmla="*/ 56 w 69"/>
                  <a:gd name="T13" fmla="*/ 34 h 72"/>
                  <a:gd name="T14" fmla="*/ 55 w 69"/>
                  <a:gd name="T15" fmla="*/ 30 h 72"/>
                  <a:gd name="T16" fmla="*/ 54 w 69"/>
                  <a:gd name="T17" fmla="*/ 29 h 72"/>
                  <a:gd name="T18" fmla="*/ 53 w 69"/>
                  <a:gd name="T19" fmla="*/ 26 h 72"/>
                  <a:gd name="T20" fmla="*/ 53 w 69"/>
                  <a:gd name="T21" fmla="*/ 25 h 72"/>
                  <a:gd name="T22" fmla="*/ 52 w 69"/>
                  <a:gd name="T23" fmla="*/ 22 h 72"/>
                  <a:gd name="T24" fmla="*/ 52 w 69"/>
                  <a:gd name="T25" fmla="*/ 21 h 72"/>
                  <a:gd name="T26" fmla="*/ 52 w 69"/>
                  <a:gd name="T27" fmla="*/ 16 h 72"/>
                  <a:gd name="T28" fmla="*/ 52 w 69"/>
                  <a:gd name="T29" fmla="*/ 11 h 72"/>
                  <a:gd name="T30" fmla="*/ 52 w 69"/>
                  <a:gd name="T31" fmla="*/ 11 h 72"/>
                  <a:gd name="T32" fmla="*/ 47 w 69"/>
                  <a:gd name="T33" fmla="*/ 4 h 72"/>
                  <a:gd name="T34" fmla="*/ 46 w 69"/>
                  <a:gd name="T35" fmla="*/ 2 h 72"/>
                  <a:gd name="T36" fmla="*/ 46 w 69"/>
                  <a:gd name="T37" fmla="*/ 2 h 72"/>
                  <a:gd name="T38" fmla="*/ 40 w 69"/>
                  <a:gd name="T39" fmla="*/ 0 h 72"/>
                  <a:gd name="T40" fmla="*/ 38 w 69"/>
                  <a:gd name="T41" fmla="*/ 1 h 72"/>
                  <a:gd name="T42" fmla="*/ 38 w 69"/>
                  <a:gd name="T43" fmla="*/ 1 h 72"/>
                  <a:gd name="T44" fmla="*/ 36 w 69"/>
                  <a:gd name="T45" fmla="*/ 2 h 72"/>
                  <a:gd name="T46" fmla="*/ 14 w 69"/>
                  <a:gd name="T47" fmla="*/ 17 h 72"/>
                  <a:gd name="T48" fmla="*/ 14 w 69"/>
                  <a:gd name="T49" fmla="*/ 17 h 72"/>
                  <a:gd name="T50" fmla="*/ 3 w 69"/>
                  <a:gd name="T51" fmla="*/ 25 h 72"/>
                  <a:gd name="T52" fmla="*/ 3 w 69"/>
                  <a:gd name="T53" fmla="*/ 25 h 72"/>
                  <a:gd name="T54" fmla="*/ 2 w 69"/>
                  <a:gd name="T55" fmla="*/ 26 h 72"/>
                  <a:gd name="T56" fmla="*/ 2 w 69"/>
                  <a:gd name="T57" fmla="*/ 26 h 72"/>
                  <a:gd name="T58" fmla="*/ 1 w 69"/>
                  <a:gd name="T59" fmla="*/ 28 h 72"/>
                  <a:gd name="T60" fmla="*/ 1 w 69"/>
                  <a:gd name="T61" fmla="*/ 28 h 72"/>
                  <a:gd name="T62" fmla="*/ 0 w 69"/>
                  <a:gd name="T63" fmla="*/ 32 h 72"/>
                  <a:gd name="T64" fmla="*/ 0 w 69"/>
                  <a:gd name="T65" fmla="*/ 32 h 72"/>
                  <a:gd name="T66" fmla="*/ 1 w 69"/>
                  <a:gd name="T67" fmla="*/ 36 h 72"/>
                  <a:gd name="T68" fmla="*/ 24 w 69"/>
                  <a:gd name="T69" fmla="*/ 69 h 72"/>
                  <a:gd name="T70" fmla="*/ 30 w 69"/>
                  <a:gd name="T71" fmla="*/ 72 h 72"/>
                  <a:gd name="T72" fmla="*/ 36 w 69"/>
                  <a:gd name="T73" fmla="*/ 70 h 72"/>
                  <a:gd name="T74" fmla="*/ 68 w 69"/>
                  <a:gd name="T75" fmla="*/ 47 h 72"/>
                  <a:gd name="T76" fmla="*/ 69 w 69"/>
                  <a:gd name="T77" fmla="*/ 47 h 72"/>
                  <a:gd name="T78" fmla="*/ 69 w 69"/>
                  <a:gd name="T79" fmla="*/ 47 h 72"/>
                  <a:gd name="T80" fmla="*/ 66 w 69"/>
                  <a:gd name="T81" fmla="*/ 44 h 72"/>
                  <a:gd name="T82" fmla="*/ 65 w 69"/>
                  <a:gd name="T83" fmla="*/ 4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9" h="72">
                    <a:moveTo>
                      <a:pt x="65" y="44"/>
                    </a:moveTo>
                    <a:cubicBezTo>
                      <a:pt x="64" y="43"/>
                      <a:pt x="63" y="42"/>
                      <a:pt x="62" y="41"/>
                    </a:cubicBezTo>
                    <a:cubicBezTo>
                      <a:pt x="62" y="41"/>
                      <a:pt x="62" y="41"/>
                      <a:pt x="61" y="41"/>
                    </a:cubicBezTo>
                    <a:cubicBezTo>
                      <a:pt x="61" y="40"/>
                      <a:pt x="60" y="39"/>
                      <a:pt x="59" y="38"/>
                    </a:cubicBezTo>
                    <a:cubicBezTo>
                      <a:pt x="59" y="38"/>
                      <a:pt x="59" y="38"/>
                      <a:pt x="59" y="37"/>
                    </a:cubicBezTo>
                    <a:cubicBezTo>
                      <a:pt x="58" y="36"/>
                      <a:pt x="57" y="35"/>
                      <a:pt x="57" y="34"/>
                    </a:cubicBezTo>
                    <a:cubicBezTo>
                      <a:pt x="57" y="34"/>
                      <a:pt x="56" y="34"/>
                      <a:pt x="56" y="34"/>
                    </a:cubicBezTo>
                    <a:cubicBezTo>
                      <a:pt x="56" y="32"/>
                      <a:pt x="55" y="31"/>
                      <a:pt x="55" y="30"/>
                    </a:cubicBezTo>
                    <a:cubicBezTo>
                      <a:pt x="54" y="30"/>
                      <a:pt x="54" y="30"/>
                      <a:pt x="54" y="29"/>
                    </a:cubicBezTo>
                    <a:cubicBezTo>
                      <a:pt x="54" y="28"/>
                      <a:pt x="54" y="27"/>
                      <a:pt x="53" y="26"/>
                    </a:cubicBezTo>
                    <a:cubicBezTo>
                      <a:pt x="53" y="26"/>
                      <a:pt x="53" y="25"/>
                      <a:pt x="53" y="25"/>
                    </a:cubicBezTo>
                    <a:cubicBezTo>
                      <a:pt x="53" y="24"/>
                      <a:pt x="52" y="23"/>
                      <a:pt x="52" y="22"/>
                    </a:cubicBezTo>
                    <a:cubicBezTo>
                      <a:pt x="52" y="21"/>
                      <a:pt x="52" y="21"/>
                      <a:pt x="52" y="21"/>
                    </a:cubicBezTo>
                    <a:cubicBezTo>
                      <a:pt x="52" y="19"/>
                      <a:pt x="52" y="18"/>
                      <a:pt x="52" y="16"/>
                    </a:cubicBezTo>
                    <a:cubicBezTo>
                      <a:pt x="52" y="15"/>
                      <a:pt x="52" y="13"/>
                      <a:pt x="52" y="11"/>
                    </a:cubicBezTo>
                    <a:cubicBezTo>
                      <a:pt x="52" y="11"/>
                      <a:pt x="52" y="11"/>
                      <a:pt x="52" y="11"/>
                    </a:cubicBezTo>
                    <a:cubicBezTo>
                      <a:pt x="47" y="4"/>
                      <a:pt x="47" y="4"/>
                      <a:pt x="47" y="4"/>
                    </a:cubicBezTo>
                    <a:cubicBezTo>
                      <a:pt x="47" y="3"/>
                      <a:pt x="47" y="3"/>
                      <a:pt x="46" y="2"/>
                    </a:cubicBezTo>
                    <a:cubicBezTo>
                      <a:pt x="46" y="2"/>
                      <a:pt x="46" y="2"/>
                      <a:pt x="46" y="2"/>
                    </a:cubicBezTo>
                    <a:cubicBezTo>
                      <a:pt x="45" y="1"/>
                      <a:pt x="43" y="0"/>
                      <a:pt x="40" y="0"/>
                    </a:cubicBezTo>
                    <a:cubicBezTo>
                      <a:pt x="40" y="0"/>
                      <a:pt x="39" y="0"/>
                      <a:pt x="38" y="1"/>
                    </a:cubicBezTo>
                    <a:cubicBezTo>
                      <a:pt x="38" y="1"/>
                      <a:pt x="38" y="1"/>
                      <a:pt x="38" y="1"/>
                    </a:cubicBezTo>
                    <a:cubicBezTo>
                      <a:pt x="37" y="1"/>
                      <a:pt x="37" y="1"/>
                      <a:pt x="36" y="2"/>
                    </a:cubicBezTo>
                    <a:cubicBezTo>
                      <a:pt x="14" y="17"/>
                      <a:pt x="14" y="17"/>
                      <a:pt x="14" y="17"/>
                    </a:cubicBezTo>
                    <a:cubicBezTo>
                      <a:pt x="14" y="17"/>
                      <a:pt x="14" y="17"/>
                      <a:pt x="14" y="17"/>
                    </a:cubicBezTo>
                    <a:cubicBezTo>
                      <a:pt x="3" y="25"/>
                      <a:pt x="3" y="25"/>
                      <a:pt x="3" y="25"/>
                    </a:cubicBezTo>
                    <a:cubicBezTo>
                      <a:pt x="3" y="25"/>
                      <a:pt x="3" y="25"/>
                      <a:pt x="3" y="25"/>
                    </a:cubicBezTo>
                    <a:cubicBezTo>
                      <a:pt x="3" y="25"/>
                      <a:pt x="2" y="26"/>
                      <a:pt x="2" y="26"/>
                    </a:cubicBezTo>
                    <a:cubicBezTo>
                      <a:pt x="2" y="26"/>
                      <a:pt x="2" y="26"/>
                      <a:pt x="2" y="26"/>
                    </a:cubicBezTo>
                    <a:cubicBezTo>
                      <a:pt x="1" y="27"/>
                      <a:pt x="1" y="27"/>
                      <a:pt x="1" y="28"/>
                    </a:cubicBezTo>
                    <a:cubicBezTo>
                      <a:pt x="1" y="28"/>
                      <a:pt x="1" y="28"/>
                      <a:pt x="1" y="28"/>
                    </a:cubicBezTo>
                    <a:cubicBezTo>
                      <a:pt x="0" y="29"/>
                      <a:pt x="0" y="31"/>
                      <a:pt x="0" y="32"/>
                    </a:cubicBezTo>
                    <a:cubicBezTo>
                      <a:pt x="0" y="32"/>
                      <a:pt x="0" y="32"/>
                      <a:pt x="0" y="32"/>
                    </a:cubicBezTo>
                    <a:cubicBezTo>
                      <a:pt x="0" y="33"/>
                      <a:pt x="1" y="35"/>
                      <a:pt x="1" y="36"/>
                    </a:cubicBezTo>
                    <a:cubicBezTo>
                      <a:pt x="24" y="69"/>
                      <a:pt x="24" y="69"/>
                      <a:pt x="24" y="69"/>
                    </a:cubicBezTo>
                    <a:cubicBezTo>
                      <a:pt x="26" y="70"/>
                      <a:pt x="28" y="71"/>
                      <a:pt x="30" y="72"/>
                    </a:cubicBezTo>
                    <a:cubicBezTo>
                      <a:pt x="32" y="72"/>
                      <a:pt x="34" y="72"/>
                      <a:pt x="36" y="70"/>
                    </a:cubicBezTo>
                    <a:cubicBezTo>
                      <a:pt x="68" y="47"/>
                      <a:pt x="68" y="47"/>
                      <a:pt x="68" y="47"/>
                    </a:cubicBezTo>
                    <a:cubicBezTo>
                      <a:pt x="69" y="47"/>
                      <a:pt x="69" y="47"/>
                      <a:pt x="69" y="47"/>
                    </a:cubicBezTo>
                    <a:cubicBezTo>
                      <a:pt x="69" y="47"/>
                      <a:pt x="69" y="47"/>
                      <a:pt x="69" y="47"/>
                    </a:cubicBezTo>
                    <a:cubicBezTo>
                      <a:pt x="68" y="46"/>
                      <a:pt x="67" y="45"/>
                      <a:pt x="66" y="44"/>
                    </a:cubicBezTo>
                    <a:cubicBezTo>
                      <a:pt x="65" y="44"/>
                      <a:pt x="65" y="44"/>
                      <a:pt x="65" y="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84" name="Freeform 64">
                <a:extLst>
                  <a:ext uri="{FF2B5EF4-FFF2-40B4-BE49-F238E27FC236}">
                    <a16:creationId xmlns:a16="http://schemas.microsoft.com/office/drawing/2014/main" id="{E03767FF-08E3-4315-B6A3-28450CE838E5}"/>
                  </a:ext>
                </a:extLst>
              </p:cNvPr>
              <p:cNvSpPr>
                <a:spLocks/>
              </p:cNvSpPr>
              <p:nvPr/>
            </p:nvSpPr>
            <p:spPr bwMode="auto">
              <a:xfrm>
                <a:off x="4088" y="1059"/>
                <a:ext cx="59" cy="60"/>
              </a:xfrm>
              <a:custGeom>
                <a:avLst/>
                <a:gdLst>
                  <a:gd name="T0" fmla="*/ 28 w 56"/>
                  <a:gd name="T1" fmla="*/ 0 h 56"/>
                  <a:gd name="T2" fmla="*/ 23 w 56"/>
                  <a:gd name="T3" fmla="*/ 1 h 56"/>
                  <a:gd name="T4" fmla="*/ 23 w 56"/>
                  <a:gd name="T5" fmla="*/ 1 h 56"/>
                  <a:gd name="T6" fmla="*/ 19 w 56"/>
                  <a:gd name="T7" fmla="*/ 2 h 56"/>
                  <a:gd name="T8" fmla="*/ 18 w 56"/>
                  <a:gd name="T9" fmla="*/ 2 h 56"/>
                  <a:gd name="T10" fmla="*/ 14 w 56"/>
                  <a:gd name="T11" fmla="*/ 4 h 56"/>
                  <a:gd name="T12" fmla="*/ 14 w 56"/>
                  <a:gd name="T13" fmla="*/ 4 h 56"/>
                  <a:gd name="T14" fmla="*/ 7 w 56"/>
                  <a:gd name="T15" fmla="*/ 10 h 56"/>
                  <a:gd name="T16" fmla="*/ 7 w 56"/>
                  <a:gd name="T17" fmla="*/ 10 h 56"/>
                  <a:gd name="T18" fmla="*/ 4 w 56"/>
                  <a:gd name="T19" fmla="*/ 13 h 56"/>
                  <a:gd name="T20" fmla="*/ 4 w 56"/>
                  <a:gd name="T21" fmla="*/ 14 h 56"/>
                  <a:gd name="T22" fmla="*/ 2 w 56"/>
                  <a:gd name="T23" fmla="*/ 18 h 56"/>
                  <a:gd name="T24" fmla="*/ 2 w 56"/>
                  <a:gd name="T25" fmla="*/ 18 h 56"/>
                  <a:gd name="T26" fmla="*/ 0 w 56"/>
                  <a:gd name="T27" fmla="*/ 23 h 56"/>
                  <a:gd name="T28" fmla="*/ 0 w 56"/>
                  <a:gd name="T29" fmla="*/ 23 h 56"/>
                  <a:gd name="T30" fmla="*/ 0 w 56"/>
                  <a:gd name="T31" fmla="*/ 25 h 56"/>
                  <a:gd name="T32" fmla="*/ 0 w 56"/>
                  <a:gd name="T33" fmla="*/ 28 h 56"/>
                  <a:gd name="T34" fmla="*/ 0 w 56"/>
                  <a:gd name="T35" fmla="*/ 32 h 56"/>
                  <a:gd name="T36" fmla="*/ 0 w 56"/>
                  <a:gd name="T37" fmla="*/ 33 h 56"/>
                  <a:gd name="T38" fmla="*/ 1 w 56"/>
                  <a:gd name="T39" fmla="*/ 36 h 56"/>
                  <a:gd name="T40" fmla="*/ 1 w 56"/>
                  <a:gd name="T41" fmla="*/ 36 h 56"/>
                  <a:gd name="T42" fmla="*/ 2 w 56"/>
                  <a:gd name="T43" fmla="*/ 40 h 56"/>
                  <a:gd name="T44" fmla="*/ 3 w 56"/>
                  <a:gd name="T45" fmla="*/ 40 h 56"/>
                  <a:gd name="T46" fmla="*/ 4 w 56"/>
                  <a:gd name="T47" fmla="*/ 43 h 56"/>
                  <a:gd name="T48" fmla="*/ 4 w 56"/>
                  <a:gd name="T49" fmla="*/ 44 h 56"/>
                  <a:gd name="T50" fmla="*/ 7 w 56"/>
                  <a:gd name="T51" fmla="*/ 46 h 56"/>
                  <a:gd name="T52" fmla="*/ 7 w 56"/>
                  <a:gd name="T53" fmla="*/ 47 h 56"/>
                  <a:gd name="T54" fmla="*/ 9 w 56"/>
                  <a:gd name="T55" fmla="*/ 49 h 56"/>
                  <a:gd name="T56" fmla="*/ 10 w 56"/>
                  <a:gd name="T57" fmla="*/ 50 h 56"/>
                  <a:gd name="T58" fmla="*/ 13 w 56"/>
                  <a:gd name="T59" fmla="*/ 52 h 56"/>
                  <a:gd name="T60" fmla="*/ 13 w 56"/>
                  <a:gd name="T61" fmla="*/ 52 h 56"/>
                  <a:gd name="T62" fmla="*/ 16 w 56"/>
                  <a:gd name="T63" fmla="*/ 54 h 56"/>
                  <a:gd name="T64" fmla="*/ 28 w 56"/>
                  <a:gd name="T65" fmla="*/ 56 h 56"/>
                  <a:gd name="T66" fmla="*/ 56 w 56"/>
                  <a:gd name="T67" fmla="*/ 28 h 56"/>
                  <a:gd name="T68" fmla="*/ 28 w 56"/>
                  <a:gd name="T69"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56">
                    <a:moveTo>
                      <a:pt x="28" y="0"/>
                    </a:moveTo>
                    <a:cubicBezTo>
                      <a:pt x="26" y="0"/>
                      <a:pt x="25" y="0"/>
                      <a:pt x="23" y="1"/>
                    </a:cubicBezTo>
                    <a:cubicBezTo>
                      <a:pt x="23" y="1"/>
                      <a:pt x="23" y="1"/>
                      <a:pt x="23" y="1"/>
                    </a:cubicBezTo>
                    <a:cubicBezTo>
                      <a:pt x="21" y="1"/>
                      <a:pt x="20" y="1"/>
                      <a:pt x="19" y="2"/>
                    </a:cubicBezTo>
                    <a:cubicBezTo>
                      <a:pt x="18" y="2"/>
                      <a:pt x="18" y="2"/>
                      <a:pt x="18" y="2"/>
                    </a:cubicBezTo>
                    <a:cubicBezTo>
                      <a:pt x="17" y="3"/>
                      <a:pt x="15" y="3"/>
                      <a:pt x="14" y="4"/>
                    </a:cubicBezTo>
                    <a:cubicBezTo>
                      <a:pt x="14" y="4"/>
                      <a:pt x="14" y="4"/>
                      <a:pt x="14" y="4"/>
                    </a:cubicBezTo>
                    <a:cubicBezTo>
                      <a:pt x="11" y="5"/>
                      <a:pt x="9" y="7"/>
                      <a:pt x="7" y="10"/>
                    </a:cubicBezTo>
                    <a:cubicBezTo>
                      <a:pt x="7" y="10"/>
                      <a:pt x="7" y="10"/>
                      <a:pt x="7" y="10"/>
                    </a:cubicBezTo>
                    <a:cubicBezTo>
                      <a:pt x="6" y="11"/>
                      <a:pt x="5" y="12"/>
                      <a:pt x="4" y="13"/>
                    </a:cubicBezTo>
                    <a:cubicBezTo>
                      <a:pt x="4" y="14"/>
                      <a:pt x="4" y="14"/>
                      <a:pt x="4" y="14"/>
                    </a:cubicBezTo>
                    <a:cubicBezTo>
                      <a:pt x="3" y="15"/>
                      <a:pt x="2" y="16"/>
                      <a:pt x="2" y="18"/>
                    </a:cubicBezTo>
                    <a:cubicBezTo>
                      <a:pt x="2" y="18"/>
                      <a:pt x="2" y="18"/>
                      <a:pt x="2" y="18"/>
                    </a:cubicBezTo>
                    <a:cubicBezTo>
                      <a:pt x="1" y="20"/>
                      <a:pt x="1" y="21"/>
                      <a:pt x="0" y="23"/>
                    </a:cubicBezTo>
                    <a:cubicBezTo>
                      <a:pt x="0" y="23"/>
                      <a:pt x="0" y="23"/>
                      <a:pt x="0" y="23"/>
                    </a:cubicBezTo>
                    <a:cubicBezTo>
                      <a:pt x="0" y="24"/>
                      <a:pt x="0" y="25"/>
                      <a:pt x="0" y="25"/>
                    </a:cubicBezTo>
                    <a:cubicBezTo>
                      <a:pt x="0" y="26"/>
                      <a:pt x="0" y="27"/>
                      <a:pt x="0" y="28"/>
                    </a:cubicBezTo>
                    <a:cubicBezTo>
                      <a:pt x="0" y="29"/>
                      <a:pt x="0" y="31"/>
                      <a:pt x="0" y="32"/>
                    </a:cubicBezTo>
                    <a:cubicBezTo>
                      <a:pt x="0" y="32"/>
                      <a:pt x="0" y="32"/>
                      <a:pt x="0" y="33"/>
                    </a:cubicBezTo>
                    <a:cubicBezTo>
                      <a:pt x="0" y="34"/>
                      <a:pt x="1" y="35"/>
                      <a:pt x="1" y="36"/>
                    </a:cubicBezTo>
                    <a:cubicBezTo>
                      <a:pt x="1" y="36"/>
                      <a:pt x="1" y="36"/>
                      <a:pt x="1" y="36"/>
                    </a:cubicBezTo>
                    <a:cubicBezTo>
                      <a:pt x="1" y="37"/>
                      <a:pt x="2" y="39"/>
                      <a:pt x="2" y="40"/>
                    </a:cubicBezTo>
                    <a:cubicBezTo>
                      <a:pt x="2" y="40"/>
                      <a:pt x="3" y="40"/>
                      <a:pt x="3" y="40"/>
                    </a:cubicBezTo>
                    <a:cubicBezTo>
                      <a:pt x="3" y="41"/>
                      <a:pt x="4" y="42"/>
                      <a:pt x="4" y="43"/>
                    </a:cubicBezTo>
                    <a:cubicBezTo>
                      <a:pt x="4" y="43"/>
                      <a:pt x="4" y="43"/>
                      <a:pt x="4" y="44"/>
                    </a:cubicBezTo>
                    <a:cubicBezTo>
                      <a:pt x="5" y="45"/>
                      <a:pt x="6" y="46"/>
                      <a:pt x="7" y="46"/>
                    </a:cubicBezTo>
                    <a:cubicBezTo>
                      <a:pt x="7" y="47"/>
                      <a:pt x="7" y="47"/>
                      <a:pt x="7" y="47"/>
                    </a:cubicBezTo>
                    <a:cubicBezTo>
                      <a:pt x="8" y="48"/>
                      <a:pt x="9" y="48"/>
                      <a:pt x="9" y="49"/>
                    </a:cubicBezTo>
                    <a:cubicBezTo>
                      <a:pt x="9" y="49"/>
                      <a:pt x="10" y="49"/>
                      <a:pt x="10" y="50"/>
                    </a:cubicBezTo>
                    <a:cubicBezTo>
                      <a:pt x="11" y="50"/>
                      <a:pt x="12" y="51"/>
                      <a:pt x="13" y="52"/>
                    </a:cubicBezTo>
                    <a:cubicBezTo>
                      <a:pt x="13" y="52"/>
                      <a:pt x="13" y="52"/>
                      <a:pt x="13" y="52"/>
                    </a:cubicBezTo>
                    <a:cubicBezTo>
                      <a:pt x="14" y="53"/>
                      <a:pt x="15" y="53"/>
                      <a:pt x="16" y="54"/>
                    </a:cubicBezTo>
                    <a:cubicBezTo>
                      <a:pt x="20" y="55"/>
                      <a:pt x="24" y="56"/>
                      <a:pt x="28" y="56"/>
                    </a:cubicBezTo>
                    <a:cubicBezTo>
                      <a:pt x="43" y="56"/>
                      <a:pt x="56" y="44"/>
                      <a:pt x="56" y="28"/>
                    </a:cubicBezTo>
                    <a:cubicBezTo>
                      <a:pt x="56" y="13"/>
                      <a:pt x="43" y="0"/>
                      <a:pt x="2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13" name="Group 12"/>
          <p:cNvGrpSpPr/>
          <p:nvPr/>
        </p:nvGrpSpPr>
        <p:grpSpPr>
          <a:xfrm>
            <a:off x="8396613" y="4611290"/>
            <a:ext cx="429684" cy="606549"/>
            <a:chOff x="6504180" y="4212236"/>
            <a:chExt cx="474057" cy="472094"/>
          </a:xfrm>
        </p:grpSpPr>
        <p:sp>
          <p:nvSpPr>
            <p:cNvPr id="8" name="Rectangle 7"/>
            <p:cNvSpPr/>
            <p:nvPr/>
          </p:nvSpPr>
          <p:spPr>
            <a:xfrm>
              <a:off x="6504180" y="4212236"/>
              <a:ext cx="398790" cy="374754"/>
            </a:xfrm>
            <a:prstGeom prst="rect">
              <a:avLst/>
            </a:prstGeom>
            <a:solidFill>
              <a:srgbClr val="004D49"/>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88" name="Rectangle 87"/>
            <p:cNvSpPr/>
            <p:nvPr/>
          </p:nvSpPr>
          <p:spPr>
            <a:xfrm>
              <a:off x="6538311" y="4260906"/>
              <a:ext cx="398790" cy="374754"/>
            </a:xfrm>
            <a:prstGeom prst="rect">
              <a:avLst/>
            </a:prstGeom>
            <a:solidFill>
              <a:srgbClr val="004D49"/>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89" name="Rectangle 88"/>
            <p:cNvSpPr/>
            <p:nvPr/>
          </p:nvSpPr>
          <p:spPr>
            <a:xfrm>
              <a:off x="6579447" y="4309576"/>
              <a:ext cx="398790" cy="374754"/>
            </a:xfrm>
            <a:prstGeom prst="rect">
              <a:avLst/>
            </a:prstGeom>
            <a:solidFill>
              <a:srgbClr val="004D49"/>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0" name="Straight Connector 9"/>
            <p:cNvCxnSpPr/>
            <p:nvPr/>
          </p:nvCxnSpPr>
          <p:spPr>
            <a:xfrm>
              <a:off x="6666105" y="4399613"/>
              <a:ext cx="236865" cy="0"/>
            </a:xfrm>
            <a:prstGeom prst="line">
              <a:avLst/>
            </a:prstGeom>
            <a:ln>
              <a:solidFill>
                <a:srgbClr val="414042"/>
              </a:solidFill>
            </a:ln>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a:off x="6663139" y="4489458"/>
              <a:ext cx="236865" cy="0"/>
            </a:xfrm>
            <a:prstGeom prst="line">
              <a:avLst/>
            </a:prstGeom>
            <a:ln>
              <a:solidFill>
                <a:srgbClr val="414042"/>
              </a:solidFill>
            </a:ln>
          </p:spPr>
          <p:style>
            <a:lnRef idx="2">
              <a:schemeClr val="accent1"/>
            </a:lnRef>
            <a:fillRef idx="0">
              <a:schemeClr val="accent1"/>
            </a:fillRef>
            <a:effectRef idx="1">
              <a:schemeClr val="accent1"/>
            </a:effectRef>
            <a:fontRef idx="minor">
              <a:schemeClr val="tx1"/>
            </a:fontRef>
          </p:style>
        </p:cxnSp>
        <p:cxnSp>
          <p:nvCxnSpPr>
            <p:cNvPr id="93" name="Straight Connector 92"/>
            <p:cNvCxnSpPr/>
            <p:nvPr/>
          </p:nvCxnSpPr>
          <p:spPr>
            <a:xfrm>
              <a:off x="6666105" y="4586990"/>
              <a:ext cx="236865" cy="0"/>
            </a:xfrm>
            <a:prstGeom prst="line">
              <a:avLst/>
            </a:prstGeom>
            <a:ln>
              <a:solidFill>
                <a:srgbClr val="414042"/>
              </a:solidFill>
            </a:ln>
          </p:spPr>
          <p:style>
            <a:lnRef idx="2">
              <a:schemeClr val="accent1"/>
            </a:lnRef>
            <a:fillRef idx="0">
              <a:schemeClr val="accent1"/>
            </a:fillRef>
            <a:effectRef idx="1">
              <a:schemeClr val="accent1"/>
            </a:effectRef>
            <a:fontRef idx="minor">
              <a:schemeClr val="tx1"/>
            </a:fontRef>
          </p:style>
        </p:cxnSp>
      </p:grpSp>
      <p:sp>
        <p:nvSpPr>
          <p:cNvPr id="94" name="Oval 93">
            <a:extLst>
              <a:ext uri="{FF2B5EF4-FFF2-40B4-BE49-F238E27FC236}">
                <a16:creationId xmlns:a16="http://schemas.microsoft.com/office/drawing/2014/main" id="{3C940051-5753-4C2E-999F-308183F394F5}"/>
              </a:ext>
            </a:extLst>
          </p:cNvPr>
          <p:cNvSpPr/>
          <p:nvPr/>
        </p:nvSpPr>
        <p:spPr>
          <a:xfrm>
            <a:off x="8115329" y="4386619"/>
            <a:ext cx="1007987" cy="1007987"/>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95" name="Straight Connector 94">
            <a:extLst>
              <a:ext uri="{FF2B5EF4-FFF2-40B4-BE49-F238E27FC236}">
                <a16:creationId xmlns:a16="http://schemas.microsoft.com/office/drawing/2014/main" id="{3533ABB8-A4F1-43D7-B3C6-1111564B412D}"/>
              </a:ext>
            </a:extLst>
          </p:cNvPr>
          <p:cNvCxnSpPr/>
          <p:nvPr/>
        </p:nvCxnSpPr>
        <p:spPr>
          <a:xfrm>
            <a:off x="9320591" y="4579020"/>
            <a:ext cx="0" cy="623184"/>
          </a:xfrm>
          <a:prstGeom prst="line">
            <a:avLst/>
          </a:prstGeom>
        </p:spPr>
        <p:style>
          <a:lnRef idx="2">
            <a:schemeClr val="accent1"/>
          </a:lnRef>
          <a:fillRef idx="0">
            <a:schemeClr val="accent1"/>
          </a:fillRef>
          <a:effectRef idx="1">
            <a:schemeClr val="accent1"/>
          </a:effectRef>
          <a:fontRef idx="minor">
            <a:schemeClr val="tx1"/>
          </a:fontRef>
        </p:style>
      </p:cxnSp>
      <p:sp>
        <p:nvSpPr>
          <p:cNvPr id="99" name="TextBox 98">
            <a:extLst>
              <a:ext uri="{FF2B5EF4-FFF2-40B4-BE49-F238E27FC236}">
                <a16:creationId xmlns:a16="http://schemas.microsoft.com/office/drawing/2014/main" id="{33211CAB-476B-49B3-A1E3-EF0C3A4B6EB4}"/>
              </a:ext>
            </a:extLst>
          </p:cNvPr>
          <p:cNvSpPr txBox="1"/>
          <p:nvPr/>
        </p:nvSpPr>
        <p:spPr>
          <a:xfrm>
            <a:off x="9358493" y="4729955"/>
            <a:ext cx="2859123" cy="379656"/>
          </a:xfrm>
          <a:prstGeom prst="rect">
            <a:avLst/>
          </a:prstGeom>
          <a:noFill/>
        </p:spPr>
        <p:txBody>
          <a:bodyPr wrap="square" rtlCol="0">
            <a:spAutoFit/>
          </a:bodyPr>
          <a:lstStyle/>
          <a:p>
            <a:r>
              <a:rPr lang="en-US" sz="1867" dirty="0">
                <a:solidFill>
                  <a:schemeClr val="bg1"/>
                </a:solidFill>
                <a:latin typeface="Amazon Ember Regular" charset="0"/>
              </a:rPr>
              <a:t>Session Manager</a:t>
            </a:r>
          </a:p>
        </p:txBody>
      </p:sp>
      <p:sp>
        <p:nvSpPr>
          <p:cNvPr id="4" name="Footer Placeholder 3">
            <a:extLst>
              <a:ext uri="{FF2B5EF4-FFF2-40B4-BE49-F238E27FC236}">
                <a16:creationId xmlns:a16="http://schemas.microsoft.com/office/drawing/2014/main" id="{C12E9FD5-4298-5F4C-8BB1-CB1B48C31A44}"/>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3695554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AWS Systems Manager Capabilities</a:t>
            </a:r>
          </a:p>
        </p:txBody>
      </p:sp>
      <p:sp>
        <p:nvSpPr>
          <p:cNvPr id="106" name="TextBox 105">
            <a:extLst>
              <a:ext uri="{FF2B5EF4-FFF2-40B4-BE49-F238E27FC236}">
                <a16:creationId xmlns:a16="http://schemas.microsoft.com/office/drawing/2014/main" id="{917BA1A8-F133-439B-9B27-262B1FDFB138}"/>
              </a:ext>
            </a:extLst>
          </p:cNvPr>
          <p:cNvSpPr txBox="1"/>
          <p:nvPr/>
        </p:nvSpPr>
        <p:spPr>
          <a:xfrm>
            <a:off x="1712879" y="2015999"/>
            <a:ext cx="2859123" cy="379656"/>
          </a:xfrm>
          <a:prstGeom prst="rect">
            <a:avLst/>
          </a:prstGeom>
          <a:noFill/>
        </p:spPr>
        <p:txBody>
          <a:bodyPr wrap="square" rtlCol="0">
            <a:spAutoFit/>
          </a:bodyPr>
          <a:lstStyle/>
          <a:p>
            <a:pPr lvl="0">
              <a:spcBef>
                <a:spcPct val="20000"/>
              </a:spcBef>
              <a:defRPr/>
            </a:pPr>
            <a:r>
              <a:rPr lang="en-US" sz="1867" dirty="0">
                <a:solidFill>
                  <a:schemeClr val="bg1"/>
                </a:solidFill>
                <a:latin typeface="Amazon Ember Regular" charset="0"/>
              </a:rPr>
              <a:t>Resource Groups</a:t>
            </a:r>
          </a:p>
        </p:txBody>
      </p:sp>
      <p:sp>
        <p:nvSpPr>
          <p:cNvPr id="109" name="TextBox 108">
            <a:extLst>
              <a:ext uri="{FF2B5EF4-FFF2-40B4-BE49-F238E27FC236}">
                <a16:creationId xmlns:a16="http://schemas.microsoft.com/office/drawing/2014/main" id="{A12E92FC-0690-45EC-AA7B-672B26A92CC7}"/>
              </a:ext>
            </a:extLst>
          </p:cNvPr>
          <p:cNvSpPr txBox="1"/>
          <p:nvPr/>
        </p:nvSpPr>
        <p:spPr>
          <a:xfrm>
            <a:off x="1712879" y="3334091"/>
            <a:ext cx="2859123" cy="379656"/>
          </a:xfrm>
          <a:prstGeom prst="rect">
            <a:avLst/>
          </a:prstGeom>
          <a:noFill/>
        </p:spPr>
        <p:txBody>
          <a:bodyPr wrap="square" rtlCol="0">
            <a:spAutoFit/>
          </a:bodyPr>
          <a:lstStyle/>
          <a:p>
            <a:r>
              <a:rPr lang="en-US" sz="1867" dirty="0">
                <a:solidFill>
                  <a:schemeClr val="bg1"/>
                </a:solidFill>
                <a:latin typeface="Amazon Ember Regular" charset="0"/>
              </a:rPr>
              <a:t>Run Command</a:t>
            </a:r>
          </a:p>
        </p:txBody>
      </p:sp>
      <p:sp>
        <p:nvSpPr>
          <p:cNvPr id="115" name="TextBox 114">
            <a:extLst>
              <a:ext uri="{FF2B5EF4-FFF2-40B4-BE49-F238E27FC236}">
                <a16:creationId xmlns:a16="http://schemas.microsoft.com/office/drawing/2014/main" id="{E430F2CE-D4F1-4EF6-B1AF-B51453B6CC7A}"/>
              </a:ext>
            </a:extLst>
          </p:cNvPr>
          <p:cNvSpPr txBox="1"/>
          <p:nvPr/>
        </p:nvSpPr>
        <p:spPr>
          <a:xfrm>
            <a:off x="1712879" y="4671747"/>
            <a:ext cx="2859123" cy="379656"/>
          </a:xfrm>
          <a:prstGeom prst="rect">
            <a:avLst/>
          </a:prstGeom>
          <a:noFill/>
        </p:spPr>
        <p:txBody>
          <a:bodyPr wrap="square" rtlCol="0">
            <a:spAutoFit/>
          </a:bodyPr>
          <a:lstStyle/>
          <a:p>
            <a:r>
              <a:rPr lang="en-US" sz="1867" dirty="0">
                <a:solidFill>
                  <a:schemeClr val="bg1"/>
                </a:solidFill>
                <a:latin typeface="Amazon Ember Regular" charset="0"/>
              </a:rPr>
              <a:t>Inventory</a:t>
            </a:r>
          </a:p>
        </p:txBody>
      </p:sp>
      <p:sp>
        <p:nvSpPr>
          <p:cNvPr id="118" name="TextBox 117">
            <a:extLst>
              <a:ext uri="{FF2B5EF4-FFF2-40B4-BE49-F238E27FC236}">
                <a16:creationId xmlns:a16="http://schemas.microsoft.com/office/drawing/2014/main" id="{2F66FFB8-561F-463E-B7D0-404AC1A4CC82}"/>
              </a:ext>
            </a:extLst>
          </p:cNvPr>
          <p:cNvSpPr txBox="1"/>
          <p:nvPr/>
        </p:nvSpPr>
        <p:spPr>
          <a:xfrm>
            <a:off x="5534311" y="2015999"/>
            <a:ext cx="2228696" cy="379656"/>
          </a:xfrm>
          <a:prstGeom prst="rect">
            <a:avLst/>
          </a:prstGeom>
          <a:noFill/>
        </p:spPr>
        <p:txBody>
          <a:bodyPr wrap="square" rtlCol="0">
            <a:spAutoFit/>
          </a:bodyPr>
          <a:lstStyle/>
          <a:p>
            <a:pPr lvl="0">
              <a:spcBef>
                <a:spcPct val="20000"/>
              </a:spcBef>
              <a:defRPr/>
            </a:pPr>
            <a:r>
              <a:rPr lang="en-US" sz="1867" dirty="0">
                <a:solidFill>
                  <a:schemeClr val="bg1"/>
                </a:solidFill>
                <a:latin typeface="Amazon Ember Regular" charset="0"/>
              </a:rPr>
              <a:t>Patch Manager</a:t>
            </a:r>
          </a:p>
        </p:txBody>
      </p:sp>
      <p:sp>
        <p:nvSpPr>
          <p:cNvPr id="121" name="TextBox 120">
            <a:extLst>
              <a:ext uri="{FF2B5EF4-FFF2-40B4-BE49-F238E27FC236}">
                <a16:creationId xmlns:a16="http://schemas.microsoft.com/office/drawing/2014/main" id="{3873D0E3-5C2C-47A6-BE01-C119CCC79DF2}"/>
              </a:ext>
            </a:extLst>
          </p:cNvPr>
          <p:cNvSpPr txBox="1"/>
          <p:nvPr/>
        </p:nvSpPr>
        <p:spPr>
          <a:xfrm>
            <a:off x="5534311" y="3334091"/>
            <a:ext cx="2228696" cy="379656"/>
          </a:xfrm>
          <a:prstGeom prst="rect">
            <a:avLst/>
          </a:prstGeom>
          <a:noFill/>
        </p:spPr>
        <p:txBody>
          <a:bodyPr wrap="square" rtlCol="0">
            <a:spAutoFit/>
          </a:bodyPr>
          <a:lstStyle/>
          <a:p>
            <a:pPr lvl="0">
              <a:spcBef>
                <a:spcPct val="20000"/>
              </a:spcBef>
              <a:defRPr/>
            </a:pPr>
            <a:r>
              <a:rPr lang="en-US" sz="1867" dirty="0">
                <a:solidFill>
                  <a:schemeClr val="bg1"/>
                </a:solidFill>
                <a:latin typeface="Amazon Ember Regular" charset="0"/>
              </a:rPr>
              <a:t>Automation</a:t>
            </a:r>
          </a:p>
        </p:txBody>
      </p:sp>
      <p:sp>
        <p:nvSpPr>
          <p:cNvPr id="124" name="TextBox 123">
            <a:extLst>
              <a:ext uri="{FF2B5EF4-FFF2-40B4-BE49-F238E27FC236}">
                <a16:creationId xmlns:a16="http://schemas.microsoft.com/office/drawing/2014/main" id="{800E7CD7-4BEA-4987-AE2B-B689BDE991CC}"/>
              </a:ext>
            </a:extLst>
          </p:cNvPr>
          <p:cNvSpPr txBox="1"/>
          <p:nvPr/>
        </p:nvSpPr>
        <p:spPr>
          <a:xfrm>
            <a:off x="5534311" y="4671747"/>
            <a:ext cx="2228696" cy="379656"/>
          </a:xfrm>
          <a:prstGeom prst="rect">
            <a:avLst/>
          </a:prstGeom>
          <a:noFill/>
        </p:spPr>
        <p:txBody>
          <a:bodyPr wrap="square" rtlCol="0">
            <a:spAutoFit/>
          </a:bodyPr>
          <a:lstStyle/>
          <a:p>
            <a:pPr lvl="0">
              <a:spcBef>
                <a:spcPct val="20000"/>
              </a:spcBef>
              <a:defRPr/>
            </a:pPr>
            <a:r>
              <a:rPr lang="en-US" sz="1867" dirty="0">
                <a:solidFill>
                  <a:schemeClr val="bg1"/>
                </a:solidFill>
                <a:latin typeface="Amazon Ember Regular" charset="0"/>
              </a:rPr>
              <a:t>Parameter Store</a:t>
            </a:r>
          </a:p>
        </p:txBody>
      </p:sp>
      <p:sp>
        <p:nvSpPr>
          <p:cNvPr id="128" name="TextBox 127">
            <a:extLst>
              <a:ext uri="{FF2B5EF4-FFF2-40B4-BE49-F238E27FC236}">
                <a16:creationId xmlns:a16="http://schemas.microsoft.com/office/drawing/2014/main" id="{33211CAB-476B-49B3-A1E3-EF0C3A4B6EB4}"/>
              </a:ext>
            </a:extLst>
          </p:cNvPr>
          <p:cNvSpPr txBox="1"/>
          <p:nvPr/>
        </p:nvSpPr>
        <p:spPr>
          <a:xfrm>
            <a:off x="9332877" y="3334091"/>
            <a:ext cx="2859123" cy="379656"/>
          </a:xfrm>
          <a:prstGeom prst="rect">
            <a:avLst/>
          </a:prstGeom>
          <a:noFill/>
        </p:spPr>
        <p:txBody>
          <a:bodyPr wrap="square" rtlCol="0">
            <a:spAutoFit/>
          </a:bodyPr>
          <a:lstStyle/>
          <a:p>
            <a:r>
              <a:rPr lang="en-US" sz="1867" dirty="0">
                <a:solidFill>
                  <a:schemeClr val="bg1"/>
                </a:solidFill>
                <a:latin typeface="Amazon Ember Regular" charset="0"/>
              </a:rPr>
              <a:t>Maintenance Window</a:t>
            </a:r>
          </a:p>
        </p:txBody>
      </p:sp>
      <p:sp>
        <p:nvSpPr>
          <p:cNvPr id="130" name="TextBox 129">
            <a:extLst>
              <a:ext uri="{FF2B5EF4-FFF2-40B4-BE49-F238E27FC236}">
                <a16:creationId xmlns:a16="http://schemas.microsoft.com/office/drawing/2014/main" id="{287DA09D-11A4-418E-8E5E-4677F99EA6F9}"/>
              </a:ext>
            </a:extLst>
          </p:cNvPr>
          <p:cNvSpPr txBox="1"/>
          <p:nvPr/>
        </p:nvSpPr>
        <p:spPr>
          <a:xfrm>
            <a:off x="9364773" y="2015999"/>
            <a:ext cx="2228696" cy="379656"/>
          </a:xfrm>
          <a:prstGeom prst="rect">
            <a:avLst/>
          </a:prstGeom>
          <a:noFill/>
        </p:spPr>
        <p:txBody>
          <a:bodyPr wrap="square" rtlCol="0">
            <a:spAutoFit/>
          </a:bodyPr>
          <a:lstStyle/>
          <a:p>
            <a:r>
              <a:rPr lang="en-US" sz="1867" dirty="0">
                <a:solidFill>
                  <a:schemeClr val="bg1"/>
                </a:solidFill>
                <a:latin typeface="Amazon Ember Regular" charset="0"/>
              </a:rPr>
              <a:t>State Manager</a:t>
            </a:r>
          </a:p>
        </p:txBody>
      </p:sp>
      <p:grpSp>
        <p:nvGrpSpPr>
          <p:cNvPr id="16" name="Group 15">
            <a:extLst>
              <a:ext uri="{FF2B5EF4-FFF2-40B4-BE49-F238E27FC236}">
                <a16:creationId xmlns:a16="http://schemas.microsoft.com/office/drawing/2014/main" id="{C2E86518-6E14-4982-AC08-1962A63C45DA}"/>
              </a:ext>
            </a:extLst>
          </p:cNvPr>
          <p:cNvGrpSpPr/>
          <p:nvPr/>
        </p:nvGrpSpPr>
        <p:grpSpPr>
          <a:xfrm>
            <a:off x="4284867" y="3035281"/>
            <a:ext cx="1205261" cy="1007987"/>
            <a:chOff x="3213650" y="2276461"/>
            <a:chExt cx="903946" cy="755990"/>
          </a:xfrm>
        </p:grpSpPr>
        <p:sp>
          <p:nvSpPr>
            <p:cNvPr id="83" name="Oval 82">
              <a:extLst>
                <a:ext uri="{FF2B5EF4-FFF2-40B4-BE49-F238E27FC236}">
                  <a16:creationId xmlns:a16="http://schemas.microsoft.com/office/drawing/2014/main" id="{3A486C3D-EE75-410D-AE33-527057071396}"/>
                </a:ext>
              </a:extLst>
            </p:cNvPr>
            <p:cNvSpPr/>
            <p:nvPr/>
          </p:nvSpPr>
          <p:spPr>
            <a:xfrm>
              <a:off x="3213650" y="2276461"/>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22" name="Straight Connector 121">
              <a:extLst>
                <a:ext uri="{FF2B5EF4-FFF2-40B4-BE49-F238E27FC236}">
                  <a16:creationId xmlns:a16="http://schemas.microsoft.com/office/drawing/2014/main" id="{160A4A75-98AA-4CA0-8F83-8B5FDBA00979}"/>
                </a:ext>
              </a:extLst>
            </p:cNvPr>
            <p:cNvCxnSpPr/>
            <p:nvPr/>
          </p:nvCxnSpPr>
          <p:spPr>
            <a:xfrm>
              <a:off x="4117596" y="2420762"/>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12" name="Group 4">
              <a:extLst>
                <a:ext uri="{FF2B5EF4-FFF2-40B4-BE49-F238E27FC236}">
                  <a16:creationId xmlns:a16="http://schemas.microsoft.com/office/drawing/2014/main" id="{10FA0F9B-0D0B-4E95-9F97-C1CFB87C0E67}"/>
                </a:ext>
              </a:extLst>
            </p:cNvPr>
            <p:cNvGrpSpPr>
              <a:grpSpLocks noChangeAspect="1"/>
            </p:cNvGrpSpPr>
            <p:nvPr/>
          </p:nvGrpSpPr>
          <p:grpSpPr bwMode="auto">
            <a:xfrm>
              <a:off x="3390905" y="2466973"/>
              <a:ext cx="395288" cy="361949"/>
              <a:chOff x="2136" y="1554"/>
              <a:chExt cx="249" cy="228"/>
            </a:xfrm>
            <a:gradFill>
              <a:gsLst>
                <a:gs pos="0">
                  <a:schemeClr val="accent4">
                    <a:lumMod val="75000"/>
                  </a:schemeClr>
                </a:gs>
                <a:gs pos="100000">
                  <a:schemeClr val="accent4"/>
                </a:gs>
              </a:gsLst>
              <a:lin ang="13500000" scaled="1"/>
            </a:gradFill>
          </p:grpSpPr>
          <p:sp>
            <p:nvSpPr>
              <p:cNvPr id="14" name="Freeform 5">
                <a:extLst>
                  <a:ext uri="{FF2B5EF4-FFF2-40B4-BE49-F238E27FC236}">
                    <a16:creationId xmlns:a16="http://schemas.microsoft.com/office/drawing/2014/main" id="{C1EB3673-8363-4820-93CC-0421B5477221}"/>
                  </a:ext>
                </a:extLst>
              </p:cNvPr>
              <p:cNvSpPr>
                <a:spLocks/>
              </p:cNvSpPr>
              <p:nvPr/>
            </p:nvSpPr>
            <p:spPr bwMode="auto">
              <a:xfrm>
                <a:off x="2140" y="1554"/>
                <a:ext cx="245" cy="112"/>
              </a:xfrm>
              <a:custGeom>
                <a:avLst/>
                <a:gdLst>
                  <a:gd name="T0" fmla="*/ 4 w 203"/>
                  <a:gd name="T1" fmla="*/ 92 h 92"/>
                  <a:gd name="T2" fmla="*/ 8 w 203"/>
                  <a:gd name="T3" fmla="*/ 88 h 92"/>
                  <a:gd name="T4" fmla="*/ 52 w 203"/>
                  <a:gd name="T5" fmla="*/ 44 h 92"/>
                  <a:gd name="T6" fmla="*/ 148 w 203"/>
                  <a:gd name="T7" fmla="*/ 44 h 92"/>
                  <a:gd name="T8" fmla="*/ 148 w 203"/>
                  <a:gd name="T9" fmla="*/ 80 h 92"/>
                  <a:gd name="T10" fmla="*/ 203 w 203"/>
                  <a:gd name="T11" fmla="*/ 40 h 92"/>
                  <a:gd name="T12" fmla="*/ 148 w 203"/>
                  <a:gd name="T13" fmla="*/ 0 h 92"/>
                  <a:gd name="T14" fmla="*/ 148 w 203"/>
                  <a:gd name="T15" fmla="*/ 36 h 92"/>
                  <a:gd name="T16" fmla="*/ 52 w 203"/>
                  <a:gd name="T17" fmla="*/ 36 h 92"/>
                  <a:gd name="T18" fmla="*/ 0 w 203"/>
                  <a:gd name="T19" fmla="*/ 88 h 92"/>
                  <a:gd name="T20" fmla="*/ 4 w 203"/>
                  <a:gd name="T21" fmla="*/ 9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3" h="92">
                    <a:moveTo>
                      <a:pt x="4" y="92"/>
                    </a:moveTo>
                    <a:cubicBezTo>
                      <a:pt x="6" y="92"/>
                      <a:pt x="8" y="90"/>
                      <a:pt x="8" y="88"/>
                    </a:cubicBezTo>
                    <a:cubicBezTo>
                      <a:pt x="8" y="63"/>
                      <a:pt x="28" y="44"/>
                      <a:pt x="52" y="44"/>
                    </a:cubicBezTo>
                    <a:cubicBezTo>
                      <a:pt x="148" y="44"/>
                      <a:pt x="148" y="44"/>
                      <a:pt x="148" y="44"/>
                    </a:cubicBezTo>
                    <a:cubicBezTo>
                      <a:pt x="148" y="80"/>
                      <a:pt x="148" y="80"/>
                      <a:pt x="148" y="80"/>
                    </a:cubicBezTo>
                    <a:cubicBezTo>
                      <a:pt x="203" y="40"/>
                      <a:pt x="203" y="40"/>
                      <a:pt x="203" y="40"/>
                    </a:cubicBezTo>
                    <a:cubicBezTo>
                      <a:pt x="148" y="0"/>
                      <a:pt x="148" y="0"/>
                      <a:pt x="148" y="0"/>
                    </a:cubicBezTo>
                    <a:cubicBezTo>
                      <a:pt x="148" y="36"/>
                      <a:pt x="148" y="36"/>
                      <a:pt x="148" y="36"/>
                    </a:cubicBezTo>
                    <a:cubicBezTo>
                      <a:pt x="52" y="36"/>
                      <a:pt x="52" y="36"/>
                      <a:pt x="52" y="36"/>
                    </a:cubicBezTo>
                    <a:cubicBezTo>
                      <a:pt x="23" y="36"/>
                      <a:pt x="0" y="59"/>
                      <a:pt x="0" y="88"/>
                    </a:cubicBezTo>
                    <a:cubicBezTo>
                      <a:pt x="0" y="90"/>
                      <a:pt x="2" y="92"/>
                      <a:pt x="4" y="92"/>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15" name="Freeform 6">
                <a:extLst>
                  <a:ext uri="{FF2B5EF4-FFF2-40B4-BE49-F238E27FC236}">
                    <a16:creationId xmlns:a16="http://schemas.microsoft.com/office/drawing/2014/main" id="{A1CF0BC6-BCB7-45E9-876F-BDDE0D36E43C}"/>
                  </a:ext>
                </a:extLst>
              </p:cNvPr>
              <p:cNvSpPr>
                <a:spLocks/>
              </p:cNvSpPr>
              <p:nvPr/>
            </p:nvSpPr>
            <p:spPr bwMode="auto">
              <a:xfrm>
                <a:off x="2136" y="1671"/>
                <a:ext cx="245" cy="111"/>
              </a:xfrm>
              <a:custGeom>
                <a:avLst/>
                <a:gdLst>
                  <a:gd name="T0" fmla="*/ 199 w 203"/>
                  <a:gd name="T1" fmla="*/ 0 h 92"/>
                  <a:gd name="T2" fmla="*/ 195 w 203"/>
                  <a:gd name="T3" fmla="*/ 4 h 92"/>
                  <a:gd name="T4" fmla="*/ 151 w 203"/>
                  <a:gd name="T5" fmla="*/ 48 h 92"/>
                  <a:gd name="T6" fmla="*/ 55 w 203"/>
                  <a:gd name="T7" fmla="*/ 48 h 92"/>
                  <a:gd name="T8" fmla="*/ 55 w 203"/>
                  <a:gd name="T9" fmla="*/ 12 h 92"/>
                  <a:gd name="T10" fmla="*/ 0 w 203"/>
                  <a:gd name="T11" fmla="*/ 52 h 92"/>
                  <a:gd name="T12" fmla="*/ 55 w 203"/>
                  <a:gd name="T13" fmla="*/ 92 h 92"/>
                  <a:gd name="T14" fmla="*/ 55 w 203"/>
                  <a:gd name="T15" fmla="*/ 56 h 92"/>
                  <a:gd name="T16" fmla="*/ 151 w 203"/>
                  <a:gd name="T17" fmla="*/ 56 h 92"/>
                  <a:gd name="T18" fmla="*/ 203 w 203"/>
                  <a:gd name="T19" fmla="*/ 4 h 92"/>
                  <a:gd name="T20" fmla="*/ 199 w 203"/>
                  <a:gd name="T21" fmla="*/ 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3" h="92">
                    <a:moveTo>
                      <a:pt x="199" y="0"/>
                    </a:moveTo>
                    <a:cubicBezTo>
                      <a:pt x="197" y="0"/>
                      <a:pt x="195" y="1"/>
                      <a:pt x="195" y="4"/>
                    </a:cubicBezTo>
                    <a:cubicBezTo>
                      <a:pt x="195" y="28"/>
                      <a:pt x="175" y="48"/>
                      <a:pt x="151" y="48"/>
                    </a:cubicBezTo>
                    <a:cubicBezTo>
                      <a:pt x="55" y="48"/>
                      <a:pt x="55" y="48"/>
                      <a:pt x="55" y="48"/>
                    </a:cubicBezTo>
                    <a:cubicBezTo>
                      <a:pt x="55" y="12"/>
                      <a:pt x="55" y="12"/>
                      <a:pt x="55" y="12"/>
                    </a:cubicBezTo>
                    <a:cubicBezTo>
                      <a:pt x="0" y="52"/>
                      <a:pt x="0" y="52"/>
                      <a:pt x="0" y="52"/>
                    </a:cubicBezTo>
                    <a:cubicBezTo>
                      <a:pt x="55" y="92"/>
                      <a:pt x="55" y="92"/>
                      <a:pt x="55" y="92"/>
                    </a:cubicBezTo>
                    <a:cubicBezTo>
                      <a:pt x="55" y="56"/>
                      <a:pt x="55" y="56"/>
                      <a:pt x="55" y="56"/>
                    </a:cubicBezTo>
                    <a:cubicBezTo>
                      <a:pt x="151" y="56"/>
                      <a:pt x="151" y="56"/>
                      <a:pt x="151" y="56"/>
                    </a:cubicBezTo>
                    <a:cubicBezTo>
                      <a:pt x="180" y="56"/>
                      <a:pt x="203" y="32"/>
                      <a:pt x="203" y="4"/>
                    </a:cubicBezTo>
                    <a:cubicBezTo>
                      <a:pt x="203" y="1"/>
                      <a:pt x="201" y="0"/>
                      <a:pt x="199" y="0"/>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29" name="Group 28">
            <a:extLst>
              <a:ext uri="{FF2B5EF4-FFF2-40B4-BE49-F238E27FC236}">
                <a16:creationId xmlns:a16="http://schemas.microsoft.com/office/drawing/2014/main" id="{7954EB5A-0B29-450E-BE00-4077B1D968A4}"/>
              </a:ext>
            </a:extLst>
          </p:cNvPr>
          <p:cNvGrpSpPr/>
          <p:nvPr/>
        </p:nvGrpSpPr>
        <p:grpSpPr>
          <a:xfrm>
            <a:off x="479614" y="4372937"/>
            <a:ext cx="1193935" cy="1007987"/>
            <a:chOff x="359710" y="3279703"/>
            <a:chExt cx="895451" cy="755990"/>
          </a:xfrm>
        </p:grpSpPr>
        <p:grpSp>
          <p:nvGrpSpPr>
            <p:cNvPr id="5" name="Group 4">
              <a:extLst>
                <a:ext uri="{FF2B5EF4-FFF2-40B4-BE49-F238E27FC236}">
                  <a16:creationId xmlns:a16="http://schemas.microsoft.com/office/drawing/2014/main" id="{6B6B9C9D-F8CE-422E-9AEE-609E776BC9EC}"/>
                </a:ext>
              </a:extLst>
            </p:cNvPr>
            <p:cNvGrpSpPr/>
            <p:nvPr/>
          </p:nvGrpSpPr>
          <p:grpSpPr>
            <a:xfrm>
              <a:off x="359710" y="3279703"/>
              <a:ext cx="895451" cy="755990"/>
              <a:chOff x="359710" y="3279703"/>
              <a:chExt cx="895451" cy="755990"/>
            </a:xfrm>
          </p:grpSpPr>
          <p:sp>
            <p:nvSpPr>
              <p:cNvPr id="113" name="Oval 112">
                <a:extLst>
                  <a:ext uri="{FF2B5EF4-FFF2-40B4-BE49-F238E27FC236}">
                    <a16:creationId xmlns:a16="http://schemas.microsoft.com/office/drawing/2014/main" id="{4B9270A5-CDA9-451B-8A0B-57512EC12EC6}"/>
                  </a:ext>
                </a:extLst>
              </p:cNvPr>
              <p:cNvSpPr/>
              <p:nvPr/>
            </p:nvSpPr>
            <p:spPr>
              <a:xfrm>
                <a:off x="359710" y="3279703"/>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16" name="Straight Connector 115">
                <a:extLst>
                  <a:ext uri="{FF2B5EF4-FFF2-40B4-BE49-F238E27FC236}">
                    <a16:creationId xmlns:a16="http://schemas.microsoft.com/office/drawing/2014/main" id="{8FAB6E91-2FD4-4A58-98CF-1ED16D41A730}"/>
                  </a:ext>
                </a:extLst>
              </p:cNvPr>
              <p:cNvCxnSpPr/>
              <p:nvPr/>
            </p:nvCxnSpPr>
            <p:spPr>
              <a:xfrm>
                <a:off x="1255161" y="3424004"/>
                <a:ext cx="0" cy="467388"/>
              </a:xfrm>
              <a:prstGeom prst="line">
                <a:avLst/>
              </a:prstGeom>
            </p:spPr>
            <p:style>
              <a:lnRef idx="2">
                <a:schemeClr val="accent1"/>
              </a:lnRef>
              <a:fillRef idx="0">
                <a:schemeClr val="accent1"/>
              </a:fillRef>
              <a:effectRef idx="1">
                <a:schemeClr val="accent1"/>
              </a:effectRef>
              <a:fontRef idx="minor">
                <a:schemeClr val="tx1"/>
              </a:fontRef>
            </p:style>
          </p:cxnSp>
        </p:grpSp>
        <p:grpSp>
          <p:nvGrpSpPr>
            <p:cNvPr id="18" name="Group 9">
              <a:extLst>
                <a:ext uri="{FF2B5EF4-FFF2-40B4-BE49-F238E27FC236}">
                  <a16:creationId xmlns:a16="http://schemas.microsoft.com/office/drawing/2014/main" id="{06C74D69-EAAB-41F9-A1E8-2DFF4CC4E083}"/>
                </a:ext>
              </a:extLst>
            </p:cNvPr>
            <p:cNvGrpSpPr>
              <a:grpSpLocks noChangeAspect="1"/>
            </p:cNvGrpSpPr>
            <p:nvPr/>
          </p:nvGrpSpPr>
          <p:grpSpPr bwMode="auto">
            <a:xfrm>
              <a:off x="553554" y="3472755"/>
              <a:ext cx="368301" cy="369886"/>
              <a:chOff x="348" y="2200"/>
              <a:chExt cx="232" cy="233"/>
            </a:xfrm>
            <a:gradFill>
              <a:gsLst>
                <a:gs pos="0">
                  <a:schemeClr val="accent4">
                    <a:lumMod val="75000"/>
                  </a:schemeClr>
                </a:gs>
                <a:gs pos="100000">
                  <a:schemeClr val="accent4"/>
                </a:gs>
              </a:gsLst>
              <a:lin ang="13500000" scaled="1"/>
            </a:gradFill>
          </p:grpSpPr>
          <p:sp>
            <p:nvSpPr>
              <p:cNvPr id="20" name="Oval 10">
                <a:extLst>
                  <a:ext uri="{FF2B5EF4-FFF2-40B4-BE49-F238E27FC236}">
                    <a16:creationId xmlns:a16="http://schemas.microsoft.com/office/drawing/2014/main" id="{F4C0E8BA-990E-4BE6-A91F-17724A83AA38}"/>
                  </a:ext>
                </a:extLst>
              </p:cNvPr>
              <p:cNvSpPr>
                <a:spLocks noChangeArrowheads="1"/>
              </p:cNvSpPr>
              <p:nvPr/>
            </p:nvSpPr>
            <p:spPr bwMode="auto">
              <a:xfrm>
                <a:off x="348" y="2366"/>
                <a:ext cx="66" cy="67"/>
              </a:xfrm>
              <a:prstGeom prst="ellipse">
                <a:avLst/>
              </a:pr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1" name="Oval 11">
                <a:extLst>
                  <a:ext uri="{FF2B5EF4-FFF2-40B4-BE49-F238E27FC236}">
                    <a16:creationId xmlns:a16="http://schemas.microsoft.com/office/drawing/2014/main" id="{D813FE6B-6FBB-482E-9E1F-9B23EC00BFE3}"/>
                  </a:ext>
                </a:extLst>
              </p:cNvPr>
              <p:cNvSpPr>
                <a:spLocks noChangeArrowheads="1"/>
              </p:cNvSpPr>
              <p:nvPr/>
            </p:nvSpPr>
            <p:spPr bwMode="auto">
              <a:xfrm>
                <a:off x="431" y="2366"/>
                <a:ext cx="66" cy="6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dirty="0"/>
              </a:p>
            </p:txBody>
          </p:sp>
          <p:sp>
            <p:nvSpPr>
              <p:cNvPr id="22" name="Oval 12">
                <a:extLst>
                  <a:ext uri="{FF2B5EF4-FFF2-40B4-BE49-F238E27FC236}">
                    <a16:creationId xmlns:a16="http://schemas.microsoft.com/office/drawing/2014/main" id="{8D6FF46F-3547-419A-93A3-9C3C720C2461}"/>
                  </a:ext>
                </a:extLst>
              </p:cNvPr>
              <p:cNvSpPr>
                <a:spLocks noChangeArrowheads="1"/>
              </p:cNvSpPr>
              <p:nvPr/>
            </p:nvSpPr>
            <p:spPr bwMode="auto">
              <a:xfrm>
                <a:off x="514" y="2366"/>
                <a:ext cx="66" cy="6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3" name="Oval 13">
                <a:extLst>
                  <a:ext uri="{FF2B5EF4-FFF2-40B4-BE49-F238E27FC236}">
                    <a16:creationId xmlns:a16="http://schemas.microsoft.com/office/drawing/2014/main" id="{C0F1C3A7-4831-4661-A007-6D1680CA9C08}"/>
                  </a:ext>
                </a:extLst>
              </p:cNvPr>
              <p:cNvSpPr>
                <a:spLocks noChangeArrowheads="1"/>
              </p:cNvSpPr>
              <p:nvPr/>
            </p:nvSpPr>
            <p:spPr bwMode="auto">
              <a:xfrm>
                <a:off x="348" y="2283"/>
                <a:ext cx="66" cy="6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4" name="Oval 14">
                <a:extLst>
                  <a:ext uri="{FF2B5EF4-FFF2-40B4-BE49-F238E27FC236}">
                    <a16:creationId xmlns:a16="http://schemas.microsoft.com/office/drawing/2014/main" id="{46D4E857-85D0-43D4-8071-6F6BF4706B62}"/>
                  </a:ext>
                </a:extLst>
              </p:cNvPr>
              <p:cNvSpPr>
                <a:spLocks noChangeArrowheads="1"/>
              </p:cNvSpPr>
              <p:nvPr/>
            </p:nvSpPr>
            <p:spPr bwMode="auto">
              <a:xfrm>
                <a:off x="431" y="2283"/>
                <a:ext cx="66" cy="67"/>
              </a:xfrm>
              <a:prstGeom prst="ellipse">
                <a:avLst/>
              </a:pr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5" name="Oval 15">
                <a:extLst>
                  <a:ext uri="{FF2B5EF4-FFF2-40B4-BE49-F238E27FC236}">
                    <a16:creationId xmlns:a16="http://schemas.microsoft.com/office/drawing/2014/main" id="{F8663D7E-DC59-4CCF-BFB4-71E891C1914C}"/>
                  </a:ext>
                </a:extLst>
              </p:cNvPr>
              <p:cNvSpPr>
                <a:spLocks noChangeArrowheads="1"/>
              </p:cNvSpPr>
              <p:nvPr/>
            </p:nvSpPr>
            <p:spPr bwMode="auto">
              <a:xfrm>
                <a:off x="514" y="2283"/>
                <a:ext cx="66" cy="67"/>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6" name="Oval 16">
                <a:extLst>
                  <a:ext uri="{FF2B5EF4-FFF2-40B4-BE49-F238E27FC236}">
                    <a16:creationId xmlns:a16="http://schemas.microsoft.com/office/drawing/2014/main" id="{6751AA5D-6DD2-4A05-8EF0-1DB45FDC571C}"/>
                  </a:ext>
                </a:extLst>
              </p:cNvPr>
              <p:cNvSpPr>
                <a:spLocks noChangeArrowheads="1"/>
              </p:cNvSpPr>
              <p:nvPr/>
            </p:nvSpPr>
            <p:spPr bwMode="auto">
              <a:xfrm>
                <a:off x="348" y="2200"/>
                <a:ext cx="66" cy="67"/>
              </a:xfrm>
              <a:prstGeom prst="ellipse">
                <a:avLst/>
              </a:pr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7" name="Oval 17">
                <a:extLst>
                  <a:ext uri="{FF2B5EF4-FFF2-40B4-BE49-F238E27FC236}">
                    <a16:creationId xmlns:a16="http://schemas.microsoft.com/office/drawing/2014/main" id="{654CE221-436F-4E0F-8190-7CB788620BFE}"/>
                  </a:ext>
                </a:extLst>
              </p:cNvPr>
              <p:cNvSpPr>
                <a:spLocks noChangeArrowheads="1"/>
              </p:cNvSpPr>
              <p:nvPr/>
            </p:nvSpPr>
            <p:spPr bwMode="auto">
              <a:xfrm>
                <a:off x="431" y="2200"/>
                <a:ext cx="66" cy="67"/>
              </a:xfrm>
              <a:prstGeom prst="ellipse">
                <a:avLst/>
              </a:pr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28" name="Oval 18">
                <a:extLst>
                  <a:ext uri="{FF2B5EF4-FFF2-40B4-BE49-F238E27FC236}">
                    <a16:creationId xmlns:a16="http://schemas.microsoft.com/office/drawing/2014/main" id="{5F4BB608-33BB-468A-A79A-DB6BC072A9E8}"/>
                  </a:ext>
                </a:extLst>
              </p:cNvPr>
              <p:cNvSpPr>
                <a:spLocks noChangeArrowheads="1"/>
              </p:cNvSpPr>
              <p:nvPr/>
            </p:nvSpPr>
            <p:spPr bwMode="auto">
              <a:xfrm>
                <a:off x="514" y="2200"/>
                <a:ext cx="66" cy="67"/>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35" name="Group 34">
            <a:extLst>
              <a:ext uri="{FF2B5EF4-FFF2-40B4-BE49-F238E27FC236}">
                <a16:creationId xmlns:a16="http://schemas.microsoft.com/office/drawing/2014/main" id="{BC2397BA-14B9-4EC8-B2E8-32FA269B7C5C}"/>
              </a:ext>
            </a:extLst>
          </p:cNvPr>
          <p:cNvGrpSpPr/>
          <p:nvPr/>
        </p:nvGrpSpPr>
        <p:grpSpPr>
          <a:xfrm>
            <a:off x="4291776" y="1717189"/>
            <a:ext cx="1198353" cy="1007987"/>
            <a:chOff x="3218831" y="1287892"/>
            <a:chExt cx="898765" cy="755990"/>
          </a:xfrm>
        </p:grpSpPr>
        <p:sp>
          <p:nvSpPr>
            <p:cNvPr id="91" name="Oval 90">
              <a:extLst>
                <a:ext uri="{FF2B5EF4-FFF2-40B4-BE49-F238E27FC236}">
                  <a16:creationId xmlns:a16="http://schemas.microsoft.com/office/drawing/2014/main" id="{B7F3826F-BAD6-4156-A3A4-42576FEB76A3}"/>
                </a:ext>
              </a:extLst>
            </p:cNvPr>
            <p:cNvSpPr/>
            <p:nvPr/>
          </p:nvSpPr>
          <p:spPr>
            <a:xfrm>
              <a:off x="3218831" y="1287892"/>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19" name="Straight Connector 118">
              <a:extLst>
                <a:ext uri="{FF2B5EF4-FFF2-40B4-BE49-F238E27FC236}">
                  <a16:creationId xmlns:a16="http://schemas.microsoft.com/office/drawing/2014/main" id="{F0D59EF3-565A-4D6F-ACD2-76B6839E49F7}"/>
                </a:ext>
              </a:extLst>
            </p:cNvPr>
            <p:cNvCxnSpPr/>
            <p:nvPr/>
          </p:nvCxnSpPr>
          <p:spPr>
            <a:xfrm>
              <a:off x="4117596" y="1432193"/>
              <a:ext cx="0" cy="467388"/>
            </a:xfrm>
            <a:prstGeom prst="line">
              <a:avLst/>
            </a:prstGeom>
          </p:spPr>
          <p:style>
            <a:lnRef idx="2">
              <a:schemeClr val="accent1"/>
            </a:lnRef>
            <a:fillRef idx="0">
              <a:schemeClr val="accent1"/>
            </a:fillRef>
            <a:effectRef idx="1">
              <a:schemeClr val="accent1"/>
            </a:effectRef>
            <a:fontRef idx="minor">
              <a:schemeClr val="tx1"/>
            </a:fontRef>
          </p:style>
        </p:cxnSp>
        <p:sp>
          <p:nvSpPr>
            <p:cNvPr id="33" name="Freeform 22">
              <a:extLst>
                <a:ext uri="{FF2B5EF4-FFF2-40B4-BE49-F238E27FC236}">
                  <a16:creationId xmlns:a16="http://schemas.microsoft.com/office/drawing/2014/main" id="{222E7D59-4CF8-4A58-8643-C8FF0B1EC949}"/>
                </a:ext>
              </a:extLst>
            </p:cNvPr>
            <p:cNvSpPr>
              <a:spLocks noEditPoints="1"/>
            </p:cNvSpPr>
            <p:nvPr/>
          </p:nvSpPr>
          <p:spPr bwMode="auto">
            <a:xfrm>
              <a:off x="3372195" y="1441256"/>
              <a:ext cx="449263" cy="449262"/>
            </a:xfrm>
            <a:custGeom>
              <a:avLst/>
              <a:gdLst>
                <a:gd name="T0" fmla="*/ 240 w 240"/>
                <a:gd name="T1" fmla="*/ 120 h 240"/>
                <a:gd name="T2" fmla="*/ 212 w 240"/>
                <a:gd name="T3" fmla="*/ 82 h 240"/>
                <a:gd name="T4" fmla="*/ 216 w 240"/>
                <a:gd name="T5" fmla="*/ 63 h 240"/>
                <a:gd name="T6" fmla="*/ 205 w 240"/>
                <a:gd name="T7" fmla="*/ 35 h 240"/>
                <a:gd name="T8" fmla="*/ 176 w 240"/>
                <a:gd name="T9" fmla="*/ 23 h 240"/>
                <a:gd name="T10" fmla="*/ 158 w 240"/>
                <a:gd name="T11" fmla="*/ 28 h 240"/>
                <a:gd name="T12" fmla="*/ 120 w 240"/>
                <a:gd name="T13" fmla="*/ 0 h 240"/>
                <a:gd name="T14" fmla="*/ 82 w 240"/>
                <a:gd name="T15" fmla="*/ 28 h 240"/>
                <a:gd name="T16" fmla="*/ 63 w 240"/>
                <a:gd name="T17" fmla="*/ 23 h 240"/>
                <a:gd name="T18" fmla="*/ 35 w 240"/>
                <a:gd name="T19" fmla="*/ 35 h 240"/>
                <a:gd name="T20" fmla="*/ 28 w 240"/>
                <a:gd name="T21" fmla="*/ 82 h 240"/>
                <a:gd name="T22" fmla="*/ 0 w 240"/>
                <a:gd name="T23" fmla="*/ 120 h 240"/>
                <a:gd name="T24" fmla="*/ 28 w 240"/>
                <a:gd name="T25" fmla="*/ 158 h 240"/>
                <a:gd name="T26" fmla="*/ 35 w 240"/>
                <a:gd name="T27" fmla="*/ 205 h 240"/>
                <a:gd name="T28" fmla="*/ 63 w 240"/>
                <a:gd name="T29" fmla="*/ 216 h 240"/>
                <a:gd name="T30" fmla="*/ 82 w 240"/>
                <a:gd name="T31" fmla="*/ 212 h 240"/>
                <a:gd name="T32" fmla="*/ 120 w 240"/>
                <a:gd name="T33" fmla="*/ 240 h 240"/>
                <a:gd name="T34" fmla="*/ 158 w 240"/>
                <a:gd name="T35" fmla="*/ 212 h 240"/>
                <a:gd name="T36" fmla="*/ 176 w 240"/>
                <a:gd name="T37" fmla="*/ 216 h 240"/>
                <a:gd name="T38" fmla="*/ 205 w 240"/>
                <a:gd name="T39" fmla="*/ 205 h 240"/>
                <a:gd name="T40" fmla="*/ 216 w 240"/>
                <a:gd name="T41" fmla="*/ 176 h 240"/>
                <a:gd name="T42" fmla="*/ 212 w 240"/>
                <a:gd name="T43" fmla="*/ 158 h 240"/>
                <a:gd name="T44" fmla="*/ 240 w 240"/>
                <a:gd name="T45" fmla="*/ 120 h 240"/>
                <a:gd name="T46" fmla="*/ 120 w 240"/>
                <a:gd name="T47" fmla="*/ 8 h 240"/>
                <a:gd name="T48" fmla="*/ 151 w 240"/>
                <a:gd name="T49" fmla="*/ 32 h 240"/>
                <a:gd name="T50" fmla="*/ 148 w 240"/>
                <a:gd name="T51" fmla="*/ 35 h 240"/>
                <a:gd name="T52" fmla="*/ 120 w 240"/>
                <a:gd name="T53" fmla="*/ 63 h 240"/>
                <a:gd name="T54" fmla="*/ 92 w 240"/>
                <a:gd name="T55" fmla="*/ 35 h 240"/>
                <a:gd name="T56" fmla="*/ 89 w 240"/>
                <a:gd name="T57" fmla="*/ 32 h 240"/>
                <a:gd name="T58" fmla="*/ 120 w 240"/>
                <a:gd name="T59" fmla="*/ 8 h 240"/>
                <a:gd name="T60" fmla="*/ 8 w 240"/>
                <a:gd name="T61" fmla="*/ 120 h 240"/>
                <a:gd name="T62" fmla="*/ 32 w 240"/>
                <a:gd name="T63" fmla="*/ 89 h 240"/>
                <a:gd name="T64" fmla="*/ 35 w 240"/>
                <a:gd name="T65" fmla="*/ 91 h 240"/>
                <a:gd name="T66" fmla="*/ 63 w 240"/>
                <a:gd name="T67" fmla="*/ 120 h 240"/>
                <a:gd name="T68" fmla="*/ 35 w 240"/>
                <a:gd name="T69" fmla="*/ 148 h 240"/>
                <a:gd name="T70" fmla="*/ 32 w 240"/>
                <a:gd name="T71" fmla="*/ 151 h 240"/>
                <a:gd name="T72" fmla="*/ 8 w 240"/>
                <a:gd name="T73" fmla="*/ 120 h 240"/>
                <a:gd name="T74" fmla="*/ 120 w 240"/>
                <a:gd name="T75" fmla="*/ 232 h 240"/>
                <a:gd name="T76" fmla="*/ 89 w 240"/>
                <a:gd name="T77" fmla="*/ 207 h 240"/>
                <a:gd name="T78" fmla="*/ 92 w 240"/>
                <a:gd name="T79" fmla="*/ 205 h 240"/>
                <a:gd name="T80" fmla="*/ 120 w 240"/>
                <a:gd name="T81" fmla="*/ 176 h 240"/>
                <a:gd name="T82" fmla="*/ 148 w 240"/>
                <a:gd name="T83" fmla="*/ 205 h 240"/>
                <a:gd name="T84" fmla="*/ 151 w 240"/>
                <a:gd name="T85" fmla="*/ 207 h 240"/>
                <a:gd name="T86" fmla="*/ 120 w 240"/>
                <a:gd name="T87" fmla="*/ 232 h 240"/>
                <a:gd name="T88" fmla="*/ 207 w 240"/>
                <a:gd name="T89" fmla="*/ 151 h 240"/>
                <a:gd name="T90" fmla="*/ 205 w 240"/>
                <a:gd name="T91" fmla="*/ 148 h 240"/>
                <a:gd name="T92" fmla="*/ 176 w 240"/>
                <a:gd name="T93" fmla="*/ 120 h 240"/>
                <a:gd name="T94" fmla="*/ 205 w 240"/>
                <a:gd name="T95" fmla="*/ 91 h 240"/>
                <a:gd name="T96" fmla="*/ 207 w 240"/>
                <a:gd name="T97" fmla="*/ 89 h 240"/>
                <a:gd name="T98" fmla="*/ 232 w 240"/>
                <a:gd name="T99" fmla="*/ 120 h 240"/>
                <a:gd name="T100" fmla="*/ 207 w 240"/>
                <a:gd name="T101" fmla="*/ 15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0" h="240">
                  <a:moveTo>
                    <a:pt x="240" y="120"/>
                  </a:moveTo>
                  <a:cubicBezTo>
                    <a:pt x="240" y="102"/>
                    <a:pt x="228" y="87"/>
                    <a:pt x="212" y="82"/>
                  </a:cubicBezTo>
                  <a:cubicBezTo>
                    <a:pt x="215" y="76"/>
                    <a:pt x="216" y="70"/>
                    <a:pt x="216" y="63"/>
                  </a:cubicBezTo>
                  <a:cubicBezTo>
                    <a:pt x="216" y="52"/>
                    <a:pt x="212" y="42"/>
                    <a:pt x="205" y="35"/>
                  </a:cubicBezTo>
                  <a:cubicBezTo>
                    <a:pt x="197" y="27"/>
                    <a:pt x="187" y="23"/>
                    <a:pt x="176" y="23"/>
                  </a:cubicBezTo>
                  <a:cubicBezTo>
                    <a:pt x="170" y="23"/>
                    <a:pt x="164" y="25"/>
                    <a:pt x="158" y="28"/>
                  </a:cubicBezTo>
                  <a:cubicBezTo>
                    <a:pt x="153" y="11"/>
                    <a:pt x="138" y="0"/>
                    <a:pt x="120" y="0"/>
                  </a:cubicBezTo>
                  <a:cubicBezTo>
                    <a:pt x="102" y="0"/>
                    <a:pt x="87" y="11"/>
                    <a:pt x="82" y="28"/>
                  </a:cubicBezTo>
                  <a:cubicBezTo>
                    <a:pt x="76" y="25"/>
                    <a:pt x="70" y="23"/>
                    <a:pt x="63" y="23"/>
                  </a:cubicBezTo>
                  <a:cubicBezTo>
                    <a:pt x="53" y="23"/>
                    <a:pt x="43" y="27"/>
                    <a:pt x="35" y="35"/>
                  </a:cubicBezTo>
                  <a:cubicBezTo>
                    <a:pt x="22" y="47"/>
                    <a:pt x="20" y="67"/>
                    <a:pt x="28" y="82"/>
                  </a:cubicBezTo>
                  <a:cubicBezTo>
                    <a:pt x="12" y="87"/>
                    <a:pt x="0" y="102"/>
                    <a:pt x="0" y="120"/>
                  </a:cubicBezTo>
                  <a:cubicBezTo>
                    <a:pt x="0" y="138"/>
                    <a:pt x="12" y="153"/>
                    <a:pt x="28" y="158"/>
                  </a:cubicBezTo>
                  <a:cubicBezTo>
                    <a:pt x="20" y="173"/>
                    <a:pt x="22" y="192"/>
                    <a:pt x="35" y="205"/>
                  </a:cubicBezTo>
                  <a:cubicBezTo>
                    <a:pt x="43" y="212"/>
                    <a:pt x="53" y="216"/>
                    <a:pt x="63" y="216"/>
                  </a:cubicBezTo>
                  <a:cubicBezTo>
                    <a:pt x="70" y="216"/>
                    <a:pt x="76" y="215"/>
                    <a:pt x="82" y="212"/>
                  </a:cubicBezTo>
                  <a:cubicBezTo>
                    <a:pt x="87" y="228"/>
                    <a:pt x="102" y="240"/>
                    <a:pt x="120" y="240"/>
                  </a:cubicBezTo>
                  <a:cubicBezTo>
                    <a:pt x="138" y="240"/>
                    <a:pt x="153" y="228"/>
                    <a:pt x="158" y="212"/>
                  </a:cubicBezTo>
                  <a:cubicBezTo>
                    <a:pt x="164" y="215"/>
                    <a:pt x="170" y="216"/>
                    <a:pt x="176" y="216"/>
                  </a:cubicBezTo>
                  <a:cubicBezTo>
                    <a:pt x="187" y="216"/>
                    <a:pt x="197" y="212"/>
                    <a:pt x="205" y="205"/>
                  </a:cubicBezTo>
                  <a:cubicBezTo>
                    <a:pt x="212" y="197"/>
                    <a:pt x="216" y="187"/>
                    <a:pt x="216" y="176"/>
                  </a:cubicBezTo>
                  <a:cubicBezTo>
                    <a:pt x="216" y="170"/>
                    <a:pt x="215" y="163"/>
                    <a:pt x="212" y="158"/>
                  </a:cubicBezTo>
                  <a:cubicBezTo>
                    <a:pt x="228" y="153"/>
                    <a:pt x="240" y="138"/>
                    <a:pt x="240" y="120"/>
                  </a:cubicBezTo>
                  <a:close/>
                  <a:moveTo>
                    <a:pt x="120" y="8"/>
                  </a:moveTo>
                  <a:cubicBezTo>
                    <a:pt x="135" y="8"/>
                    <a:pt x="148" y="18"/>
                    <a:pt x="151" y="32"/>
                  </a:cubicBezTo>
                  <a:cubicBezTo>
                    <a:pt x="150" y="33"/>
                    <a:pt x="149" y="34"/>
                    <a:pt x="148" y="35"/>
                  </a:cubicBezTo>
                  <a:cubicBezTo>
                    <a:pt x="120" y="63"/>
                    <a:pt x="120" y="63"/>
                    <a:pt x="120" y="63"/>
                  </a:cubicBezTo>
                  <a:cubicBezTo>
                    <a:pt x="92" y="35"/>
                    <a:pt x="92" y="35"/>
                    <a:pt x="92" y="35"/>
                  </a:cubicBezTo>
                  <a:cubicBezTo>
                    <a:pt x="91" y="34"/>
                    <a:pt x="90" y="33"/>
                    <a:pt x="89" y="32"/>
                  </a:cubicBezTo>
                  <a:cubicBezTo>
                    <a:pt x="92" y="18"/>
                    <a:pt x="105" y="8"/>
                    <a:pt x="120" y="8"/>
                  </a:cubicBezTo>
                  <a:close/>
                  <a:moveTo>
                    <a:pt x="8" y="120"/>
                  </a:moveTo>
                  <a:cubicBezTo>
                    <a:pt x="8" y="105"/>
                    <a:pt x="18" y="92"/>
                    <a:pt x="32" y="89"/>
                  </a:cubicBezTo>
                  <a:cubicBezTo>
                    <a:pt x="33" y="90"/>
                    <a:pt x="34" y="91"/>
                    <a:pt x="35" y="91"/>
                  </a:cubicBezTo>
                  <a:cubicBezTo>
                    <a:pt x="63" y="120"/>
                    <a:pt x="63" y="120"/>
                    <a:pt x="63" y="120"/>
                  </a:cubicBezTo>
                  <a:cubicBezTo>
                    <a:pt x="35" y="148"/>
                    <a:pt x="35" y="148"/>
                    <a:pt x="35" y="148"/>
                  </a:cubicBezTo>
                  <a:cubicBezTo>
                    <a:pt x="34" y="149"/>
                    <a:pt x="33" y="150"/>
                    <a:pt x="32" y="151"/>
                  </a:cubicBezTo>
                  <a:cubicBezTo>
                    <a:pt x="18" y="147"/>
                    <a:pt x="8" y="135"/>
                    <a:pt x="8" y="120"/>
                  </a:cubicBezTo>
                  <a:close/>
                  <a:moveTo>
                    <a:pt x="120" y="232"/>
                  </a:moveTo>
                  <a:cubicBezTo>
                    <a:pt x="105" y="232"/>
                    <a:pt x="92" y="221"/>
                    <a:pt x="89" y="207"/>
                  </a:cubicBezTo>
                  <a:cubicBezTo>
                    <a:pt x="90" y="206"/>
                    <a:pt x="91" y="205"/>
                    <a:pt x="92" y="205"/>
                  </a:cubicBezTo>
                  <a:cubicBezTo>
                    <a:pt x="120" y="176"/>
                    <a:pt x="120" y="176"/>
                    <a:pt x="120" y="176"/>
                  </a:cubicBezTo>
                  <a:cubicBezTo>
                    <a:pt x="148" y="205"/>
                    <a:pt x="148" y="205"/>
                    <a:pt x="148" y="205"/>
                  </a:cubicBezTo>
                  <a:cubicBezTo>
                    <a:pt x="149" y="205"/>
                    <a:pt x="150" y="206"/>
                    <a:pt x="151" y="207"/>
                  </a:cubicBezTo>
                  <a:cubicBezTo>
                    <a:pt x="148" y="221"/>
                    <a:pt x="135" y="232"/>
                    <a:pt x="120" y="232"/>
                  </a:cubicBezTo>
                  <a:close/>
                  <a:moveTo>
                    <a:pt x="207" y="151"/>
                  </a:moveTo>
                  <a:cubicBezTo>
                    <a:pt x="206" y="150"/>
                    <a:pt x="206" y="149"/>
                    <a:pt x="205" y="148"/>
                  </a:cubicBezTo>
                  <a:cubicBezTo>
                    <a:pt x="176" y="120"/>
                    <a:pt x="176" y="120"/>
                    <a:pt x="176" y="120"/>
                  </a:cubicBezTo>
                  <a:cubicBezTo>
                    <a:pt x="205" y="91"/>
                    <a:pt x="205" y="91"/>
                    <a:pt x="205" y="91"/>
                  </a:cubicBezTo>
                  <a:cubicBezTo>
                    <a:pt x="206" y="91"/>
                    <a:pt x="206" y="90"/>
                    <a:pt x="207" y="89"/>
                  </a:cubicBezTo>
                  <a:cubicBezTo>
                    <a:pt x="221" y="92"/>
                    <a:pt x="232" y="105"/>
                    <a:pt x="232" y="120"/>
                  </a:cubicBezTo>
                  <a:cubicBezTo>
                    <a:pt x="232" y="135"/>
                    <a:pt x="221" y="147"/>
                    <a:pt x="207" y="151"/>
                  </a:cubicBezTo>
                  <a:close/>
                </a:path>
              </a:pathLst>
            </a:custGeom>
            <a:solidFill>
              <a:srgbClr val="004D49"/>
            </a:solidFill>
            <a:ln>
              <a:noFill/>
            </a:ln>
          </p:spPr>
          <p:txBody>
            <a:bodyPr vert="horz" wrap="square" lIns="121920" tIns="60960" rIns="121920" bIns="60960" numCol="1" anchor="t" anchorCtr="0" compatLnSpc="1">
              <a:prstTxWarp prst="textNoShape">
                <a:avLst/>
              </a:prstTxWarp>
            </a:bodyPr>
            <a:lstStyle/>
            <a:p>
              <a:endParaRPr lang="en-US" sz="2400"/>
            </a:p>
          </p:txBody>
        </p:sp>
      </p:grpSp>
      <p:grpSp>
        <p:nvGrpSpPr>
          <p:cNvPr id="11" name="Group 10"/>
          <p:cNvGrpSpPr/>
          <p:nvPr/>
        </p:nvGrpSpPr>
        <p:grpSpPr>
          <a:xfrm>
            <a:off x="4284867" y="4372937"/>
            <a:ext cx="1205261" cy="1007987"/>
            <a:chOff x="3213650" y="3279703"/>
            <a:chExt cx="903946" cy="755990"/>
          </a:xfrm>
        </p:grpSpPr>
        <p:sp>
          <p:nvSpPr>
            <p:cNvPr id="78" name="Oval 77">
              <a:extLst>
                <a:ext uri="{FF2B5EF4-FFF2-40B4-BE49-F238E27FC236}">
                  <a16:creationId xmlns:a16="http://schemas.microsoft.com/office/drawing/2014/main" id="{3C940051-5753-4C2E-999F-308183F394F5}"/>
                </a:ext>
              </a:extLst>
            </p:cNvPr>
            <p:cNvSpPr/>
            <p:nvPr/>
          </p:nvSpPr>
          <p:spPr>
            <a:xfrm>
              <a:off x="3213650" y="3279703"/>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25" name="Straight Connector 124">
              <a:extLst>
                <a:ext uri="{FF2B5EF4-FFF2-40B4-BE49-F238E27FC236}">
                  <a16:creationId xmlns:a16="http://schemas.microsoft.com/office/drawing/2014/main" id="{3533ABB8-A4F1-43D7-B3C6-1111564B412D}"/>
                </a:ext>
              </a:extLst>
            </p:cNvPr>
            <p:cNvCxnSpPr/>
            <p:nvPr/>
          </p:nvCxnSpPr>
          <p:spPr>
            <a:xfrm>
              <a:off x="4117596" y="3424004"/>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37" name="Group 25">
              <a:extLst>
                <a:ext uri="{FF2B5EF4-FFF2-40B4-BE49-F238E27FC236}">
                  <a16:creationId xmlns:a16="http://schemas.microsoft.com/office/drawing/2014/main" id="{1484EB89-AC2A-4880-9232-BFA878DB2AE0}"/>
                </a:ext>
              </a:extLst>
            </p:cNvPr>
            <p:cNvGrpSpPr>
              <a:grpSpLocks noChangeAspect="1"/>
            </p:cNvGrpSpPr>
            <p:nvPr/>
          </p:nvGrpSpPr>
          <p:grpSpPr bwMode="auto">
            <a:xfrm>
              <a:off x="3432102" y="3458467"/>
              <a:ext cx="319087" cy="398463"/>
              <a:chOff x="2158" y="2169"/>
              <a:chExt cx="201" cy="251"/>
            </a:xfrm>
            <a:gradFill>
              <a:gsLst>
                <a:gs pos="0">
                  <a:schemeClr val="accent4">
                    <a:lumMod val="75000"/>
                  </a:schemeClr>
                </a:gs>
                <a:gs pos="100000">
                  <a:schemeClr val="accent4"/>
                </a:gs>
              </a:gsLst>
              <a:lin ang="13500000" scaled="1"/>
            </a:gradFill>
          </p:grpSpPr>
          <p:sp>
            <p:nvSpPr>
              <p:cNvPr id="39" name="Rectangle 26">
                <a:extLst>
                  <a:ext uri="{FF2B5EF4-FFF2-40B4-BE49-F238E27FC236}">
                    <a16:creationId xmlns:a16="http://schemas.microsoft.com/office/drawing/2014/main" id="{A6DD82B6-3113-4428-AA4A-DDA9EBFA7CB4}"/>
                  </a:ext>
                </a:extLst>
              </p:cNvPr>
              <p:cNvSpPr>
                <a:spLocks noChangeArrowheads="1"/>
              </p:cNvSpPr>
              <p:nvPr/>
            </p:nvSpPr>
            <p:spPr bwMode="auto">
              <a:xfrm>
                <a:off x="2251" y="2322"/>
                <a:ext cx="15" cy="1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0" name="Rectangle 27">
                <a:extLst>
                  <a:ext uri="{FF2B5EF4-FFF2-40B4-BE49-F238E27FC236}">
                    <a16:creationId xmlns:a16="http://schemas.microsoft.com/office/drawing/2014/main" id="{6E84E7A6-63D8-4748-9C54-C3E33B129745}"/>
                  </a:ext>
                </a:extLst>
              </p:cNvPr>
              <p:cNvSpPr>
                <a:spLocks noChangeArrowheads="1"/>
              </p:cNvSpPr>
              <p:nvPr/>
            </p:nvSpPr>
            <p:spPr bwMode="auto">
              <a:xfrm>
                <a:off x="2251" y="2342"/>
                <a:ext cx="15" cy="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1" name="Rectangle 28">
                <a:extLst>
                  <a:ext uri="{FF2B5EF4-FFF2-40B4-BE49-F238E27FC236}">
                    <a16:creationId xmlns:a16="http://schemas.microsoft.com/office/drawing/2014/main" id="{F5BA44FB-F604-4446-BFAB-029E3B8A9B61}"/>
                  </a:ext>
                </a:extLst>
              </p:cNvPr>
              <p:cNvSpPr>
                <a:spLocks noChangeArrowheads="1"/>
              </p:cNvSpPr>
              <p:nvPr/>
            </p:nvSpPr>
            <p:spPr bwMode="auto">
              <a:xfrm>
                <a:off x="2295" y="2342"/>
                <a:ext cx="15" cy="9"/>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2" name="Rectangle 29">
                <a:extLst>
                  <a:ext uri="{FF2B5EF4-FFF2-40B4-BE49-F238E27FC236}">
                    <a16:creationId xmlns:a16="http://schemas.microsoft.com/office/drawing/2014/main" id="{4F6E026B-4498-4B5A-B0A8-60032DB2534C}"/>
                  </a:ext>
                </a:extLst>
              </p:cNvPr>
              <p:cNvSpPr>
                <a:spLocks noChangeArrowheads="1"/>
              </p:cNvSpPr>
              <p:nvPr/>
            </p:nvSpPr>
            <p:spPr bwMode="auto">
              <a:xfrm>
                <a:off x="2295" y="2322"/>
                <a:ext cx="15" cy="1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3" name="Rectangle 30">
                <a:extLst>
                  <a:ext uri="{FF2B5EF4-FFF2-40B4-BE49-F238E27FC236}">
                    <a16:creationId xmlns:a16="http://schemas.microsoft.com/office/drawing/2014/main" id="{B832E4D4-5BC9-4B18-9313-CCBF6F127D64}"/>
                  </a:ext>
                </a:extLst>
              </p:cNvPr>
              <p:cNvSpPr>
                <a:spLocks noChangeArrowheads="1"/>
              </p:cNvSpPr>
              <p:nvPr/>
            </p:nvSpPr>
            <p:spPr bwMode="auto">
              <a:xfrm>
                <a:off x="2295" y="2302"/>
                <a:ext cx="15" cy="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4" name="Rectangle 31">
                <a:extLst>
                  <a:ext uri="{FF2B5EF4-FFF2-40B4-BE49-F238E27FC236}">
                    <a16:creationId xmlns:a16="http://schemas.microsoft.com/office/drawing/2014/main" id="{5ADFB8FF-3F90-4807-A612-63FD22F0C9FE}"/>
                  </a:ext>
                </a:extLst>
              </p:cNvPr>
              <p:cNvSpPr>
                <a:spLocks noChangeArrowheads="1"/>
              </p:cNvSpPr>
              <p:nvPr/>
            </p:nvSpPr>
            <p:spPr bwMode="auto">
              <a:xfrm>
                <a:off x="2251" y="2302"/>
                <a:ext cx="15" cy="1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5" name="Rectangle 32">
                <a:extLst>
                  <a:ext uri="{FF2B5EF4-FFF2-40B4-BE49-F238E27FC236}">
                    <a16:creationId xmlns:a16="http://schemas.microsoft.com/office/drawing/2014/main" id="{0DCF4521-A8DA-4984-9557-48228420B5DF}"/>
                  </a:ext>
                </a:extLst>
              </p:cNvPr>
              <p:cNvSpPr>
                <a:spLocks noChangeArrowheads="1"/>
              </p:cNvSpPr>
              <p:nvPr/>
            </p:nvSpPr>
            <p:spPr bwMode="auto">
              <a:xfrm>
                <a:off x="2207" y="2322"/>
                <a:ext cx="15" cy="10"/>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6" name="Freeform 33">
                <a:extLst>
                  <a:ext uri="{FF2B5EF4-FFF2-40B4-BE49-F238E27FC236}">
                    <a16:creationId xmlns:a16="http://schemas.microsoft.com/office/drawing/2014/main" id="{5EB2D7C0-A7B5-4B93-B269-77C65FDA2A36}"/>
                  </a:ext>
                </a:extLst>
              </p:cNvPr>
              <p:cNvSpPr>
                <a:spLocks noEditPoints="1"/>
              </p:cNvSpPr>
              <p:nvPr/>
            </p:nvSpPr>
            <p:spPr bwMode="auto">
              <a:xfrm>
                <a:off x="2158" y="2169"/>
                <a:ext cx="201" cy="207"/>
              </a:xfrm>
              <a:custGeom>
                <a:avLst/>
                <a:gdLst>
                  <a:gd name="T0" fmla="*/ 160 w 164"/>
                  <a:gd name="T1" fmla="*/ 81 h 169"/>
                  <a:gd name="T2" fmla="*/ 140 w 164"/>
                  <a:gd name="T3" fmla="*/ 81 h 169"/>
                  <a:gd name="T4" fmla="*/ 140 w 164"/>
                  <a:gd name="T5" fmla="*/ 58 h 169"/>
                  <a:gd name="T6" fmla="*/ 82 w 164"/>
                  <a:gd name="T7" fmla="*/ 0 h 169"/>
                  <a:gd name="T8" fmla="*/ 24 w 164"/>
                  <a:gd name="T9" fmla="*/ 58 h 169"/>
                  <a:gd name="T10" fmla="*/ 24 w 164"/>
                  <a:gd name="T11" fmla="*/ 81 h 169"/>
                  <a:gd name="T12" fmla="*/ 4 w 164"/>
                  <a:gd name="T13" fmla="*/ 81 h 169"/>
                  <a:gd name="T14" fmla="*/ 0 w 164"/>
                  <a:gd name="T15" fmla="*/ 85 h 169"/>
                  <a:gd name="T16" fmla="*/ 0 w 164"/>
                  <a:gd name="T17" fmla="*/ 169 h 169"/>
                  <a:gd name="T18" fmla="*/ 164 w 164"/>
                  <a:gd name="T19" fmla="*/ 169 h 169"/>
                  <a:gd name="T20" fmla="*/ 164 w 164"/>
                  <a:gd name="T21" fmla="*/ 85 h 169"/>
                  <a:gd name="T22" fmla="*/ 160 w 164"/>
                  <a:gd name="T23" fmla="*/ 81 h 169"/>
                  <a:gd name="T24" fmla="*/ 32 w 164"/>
                  <a:gd name="T25" fmla="*/ 58 h 169"/>
                  <a:gd name="T26" fmla="*/ 82 w 164"/>
                  <a:gd name="T27" fmla="*/ 8 h 169"/>
                  <a:gd name="T28" fmla="*/ 132 w 164"/>
                  <a:gd name="T29" fmla="*/ 58 h 169"/>
                  <a:gd name="T30" fmla="*/ 132 w 164"/>
                  <a:gd name="T31" fmla="*/ 80 h 169"/>
                  <a:gd name="T32" fmla="*/ 32 w 164"/>
                  <a:gd name="T33" fmla="*/ 80 h 169"/>
                  <a:gd name="T34" fmla="*/ 32 w 164"/>
                  <a:gd name="T35" fmla="*/ 58 h 169"/>
                  <a:gd name="T36" fmla="*/ 60 w 164"/>
                  <a:gd name="T37" fmla="*/ 153 h 169"/>
                  <a:gd name="T38" fmla="*/ 56 w 164"/>
                  <a:gd name="T39" fmla="*/ 157 h 169"/>
                  <a:gd name="T40" fmla="*/ 36 w 164"/>
                  <a:gd name="T41" fmla="*/ 157 h 169"/>
                  <a:gd name="T42" fmla="*/ 32 w 164"/>
                  <a:gd name="T43" fmla="*/ 153 h 169"/>
                  <a:gd name="T44" fmla="*/ 32 w 164"/>
                  <a:gd name="T45" fmla="*/ 105 h 169"/>
                  <a:gd name="T46" fmla="*/ 36 w 164"/>
                  <a:gd name="T47" fmla="*/ 101 h 169"/>
                  <a:gd name="T48" fmla="*/ 56 w 164"/>
                  <a:gd name="T49" fmla="*/ 101 h 169"/>
                  <a:gd name="T50" fmla="*/ 60 w 164"/>
                  <a:gd name="T51" fmla="*/ 105 h 169"/>
                  <a:gd name="T52" fmla="*/ 60 w 164"/>
                  <a:gd name="T53" fmla="*/ 153 h 169"/>
                  <a:gd name="T54" fmla="*/ 96 w 164"/>
                  <a:gd name="T55" fmla="*/ 153 h 169"/>
                  <a:gd name="T56" fmla="*/ 92 w 164"/>
                  <a:gd name="T57" fmla="*/ 157 h 169"/>
                  <a:gd name="T58" fmla="*/ 72 w 164"/>
                  <a:gd name="T59" fmla="*/ 157 h 169"/>
                  <a:gd name="T60" fmla="*/ 68 w 164"/>
                  <a:gd name="T61" fmla="*/ 153 h 169"/>
                  <a:gd name="T62" fmla="*/ 68 w 164"/>
                  <a:gd name="T63" fmla="*/ 105 h 169"/>
                  <a:gd name="T64" fmla="*/ 72 w 164"/>
                  <a:gd name="T65" fmla="*/ 101 h 169"/>
                  <a:gd name="T66" fmla="*/ 92 w 164"/>
                  <a:gd name="T67" fmla="*/ 101 h 169"/>
                  <a:gd name="T68" fmla="*/ 96 w 164"/>
                  <a:gd name="T69" fmla="*/ 105 h 169"/>
                  <a:gd name="T70" fmla="*/ 96 w 164"/>
                  <a:gd name="T71" fmla="*/ 153 h 169"/>
                  <a:gd name="T72" fmla="*/ 132 w 164"/>
                  <a:gd name="T73" fmla="*/ 153 h 169"/>
                  <a:gd name="T74" fmla="*/ 128 w 164"/>
                  <a:gd name="T75" fmla="*/ 157 h 169"/>
                  <a:gd name="T76" fmla="*/ 108 w 164"/>
                  <a:gd name="T77" fmla="*/ 157 h 169"/>
                  <a:gd name="T78" fmla="*/ 104 w 164"/>
                  <a:gd name="T79" fmla="*/ 153 h 169"/>
                  <a:gd name="T80" fmla="*/ 104 w 164"/>
                  <a:gd name="T81" fmla="*/ 105 h 169"/>
                  <a:gd name="T82" fmla="*/ 108 w 164"/>
                  <a:gd name="T83" fmla="*/ 101 h 169"/>
                  <a:gd name="T84" fmla="*/ 128 w 164"/>
                  <a:gd name="T85" fmla="*/ 101 h 169"/>
                  <a:gd name="T86" fmla="*/ 132 w 164"/>
                  <a:gd name="T87" fmla="*/ 105 h 169"/>
                  <a:gd name="T88" fmla="*/ 132 w 164"/>
                  <a:gd name="T89" fmla="*/ 153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4" h="169">
                    <a:moveTo>
                      <a:pt x="160" y="81"/>
                    </a:moveTo>
                    <a:cubicBezTo>
                      <a:pt x="140" y="81"/>
                      <a:pt x="140" y="81"/>
                      <a:pt x="140" y="81"/>
                    </a:cubicBezTo>
                    <a:cubicBezTo>
                      <a:pt x="140" y="58"/>
                      <a:pt x="140" y="58"/>
                      <a:pt x="140" y="58"/>
                    </a:cubicBezTo>
                    <a:cubicBezTo>
                      <a:pt x="140" y="26"/>
                      <a:pt x="114" y="0"/>
                      <a:pt x="82" y="0"/>
                    </a:cubicBezTo>
                    <a:cubicBezTo>
                      <a:pt x="50" y="0"/>
                      <a:pt x="24" y="26"/>
                      <a:pt x="24" y="58"/>
                    </a:cubicBezTo>
                    <a:cubicBezTo>
                      <a:pt x="24" y="81"/>
                      <a:pt x="24" y="81"/>
                      <a:pt x="24" y="81"/>
                    </a:cubicBezTo>
                    <a:cubicBezTo>
                      <a:pt x="4" y="81"/>
                      <a:pt x="4" y="81"/>
                      <a:pt x="4" y="81"/>
                    </a:cubicBezTo>
                    <a:cubicBezTo>
                      <a:pt x="2" y="81"/>
                      <a:pt x="0" y="82"/>
                      <a:pt x="0" y="85"/>
                    </a:cubicBezTo>
                    <a:cubicBezTo>
                      <a:pt x="0" y="169"/>
                      <a:pt x="0" y="169"/>
                      <a:pt x="0" y="169"/>
                    </a:cubicBezTo>
                    <a:cubicBezTo>
                      <a:pt x="164" y="169"/>
                      <a:pt x="164" y="169"/>
                      <a:pt x="164" y="169"/>
                    </a:cubicBezTo>
                    <a:cubicBezTo>
                      <a:pt x="164" y="85"/>
                      <a:pt x="164" y="85"/>
                      <a:pt x="164" y="85"/>
                    </a:cubicBezTo>
                    <a:cubicBezTo>
                      <a:pt x="164" y="82"/>
                      <a:pt x="162" y="81"/>
                      <a:pt x="160" y="81"/>
                    </a:cubicBezTo>
                    <a:close/>
                    <a:moveTo>
                      <a:pt x="32" y="58"/>
                    </a:moveTo>
                    <a:cubicBezTo>
                      <a:pt x="32" y="31"/>
                      <a:pt x="54" y="8"/>
                      <a:pt x="82" y="8"/>
                    </a:cubicBezTo>
                    <a:cubicBezTo>
                      <a:pt x="109" y="8"/>
                      <a:pt x="132" y="31"/>
                      <a:pt x="132" y="58"/>
                    </a:cubicBezTo>
                    <a:cubicBezTo>
                      <a:pt x="132" y="80"/>
                      <a:pt x="132" y="80"/>
                      <a:pt x="132" y="80"/>
                    </a:cubicBezTo>
                    <a:cubicBezTo>
                      <a:pt x="32" y="80"/>
                      <a:pt x="32" y="80"/>
                      <a:pt x="32" y="80"/>
                    </a:cubicBezTo>
                    <a:lnTo>
                      <a:pt x="32" y="58"/>
                    </a:lnTo>
                    <a:close/>
                    <a:moveTo>
                      <a:pt x="60" y="153"/>
                    </a:moveTo>
                    <a:cubicBezTo>
                      <a:pt x="60" y="155"/>
                      <a:pt x="58" y="157"/>
                      <a:pt x="56" y="157"/>
                    </a:cubicBezTo>
                    <a:cubicBezTo>
                      <a:pt x="36" y="157"/>
                      <a:pt x="36" y="157"/>
                      <a:pt x="36" y="157"/>
                    </a:cubicBezTo>
                    <a:cubicBezTo>
                      <a:pt x="34" y="157"/>
                      <a:pt x="32" y="155"/>
                      <a:pt x="32" y="153"/>
                    </a:cubicBezTo>
                    <a:cubicBezTo>
                      <a:pt x="32" y="105"/>
                      <a:pt x="32" y="105"/>
                      <a:pt x="32" y="105"/>
                    </a:cubicBezTo>
                    <a:cubicBezTo>
                      <a:pt x="32" y="102"/>
                      <a:pt x="34" y="101"/>
                      <a:pt x="36" y="101"/>
                    </a:cubicBezTo>
                    <a:cubicBezTo>
                      <a:pt x="56" y="101"/>
                      <a:pt x="56" y="101"/>
                      <a:pt x="56" y="101"/>
                    </a:cubicBezTo>
                    <a:cubicBezTo>
                      <a:pt x="58" y="101"/>
                      <a:pt x="60" y="102"/>
                      <a:pt x="60" y="105"/>
                    </a:cubicBezTo>
                    <a:lnTo>
                      <a:pt x="60" y="153"/>
                    </a:lnTo>
                    <a:close/>
                    <a:moveTo>
                      <a:pt x="96" y="153"/>
                    </a:moveTo>
                    <a:cubicBezTo>
                      <a:pt x="96" y="155"/>
                      <a:pt x="94" y="157"/>
                      <a:pt x="92" y="157"/>
                    </a:cubicBezTo>
                    <a:cubicBezTo>
                      <a:pt x="72" y="157"/>
                      <a:pt x="72" y="157"/>
                      <a:pt x="72" y="157"/>
                    </a:cubicBezTo>
                    <a:cubicBezTo>
                      <a:pt x="70" y="157"/>
                      <a:pt x="68" y="155"/>
                      <a:pt x="68" y="153"/>
                    </a:cubicBezTo>
                    <a:cubicBezTo>
                      <a:pt x="68" y="105"/>
                      <a:pt x="68" y="105"/>
                      <a:pt x="68" y="105"/>
                    </a:cubicBezTo>
                    <a:cubicBezTo>
                      <a:pt x="68" y="102"/>
                      <a:pt x="70" y="101"/>
                      <a:pt x="72" y="101"/>
                    </a:cubicBezTo>
                    <a:cubicBezTo>
                      <a:pt x="92" y="101"/>
                      <a:pt x="92" y="101"/>
                      <a:pt x="92" y="101"/>
                    </a:cubicBezTo>
                    <a:cubicBezTo>
                      <a:pt x="94" y="101"/>
                      <a:pt x="96" y="102"/>
                      <a:pt x="96" y="105"/>
                    </a:cubicBezTo>
                    <a:lnTo>
                      <a:pt x="96" y="153"/>
                    </a:lnTo>
                    <a:close/>
                    <a:moveTo>
                      <a:pt x="132" y="153"/>
                    </a:moveTo>
                    <a:cubicBezTo>
                      <a:pt x="132" y="155"/>
                      <a:pt x="130" y="157"/>
                      <a:pt x="128" y="157"/>
                    </a:cubicBezTo>
                    <a:cubicBezTo>
                      <a:pt x="108" y="157"/>
                      <a:pt x="108" y="157"/>
                      <a:pt x="108" y="157"/>
                    </a:cubicBezTo>
                    <a:cubicBezTo>
                      <a:pt x="106" y="157"/>
                      <a:pt x="104" y="155"/>
                      <a:pt x="104" y="153"/>
                    </a:cubicBezTo>
                    <a:cubicBezTo>
                      <a:pt x="104" y="105"/>
                      <a:pt x="104" y="105"/>
                      <a:pt x="104" y="105"/>
                    </a:cubicBezTo>
                    <a:cubicBezTo>
                      <a:pt x="104" y="102"/>
                      <a:pt x="106" y="101"/>
                      <a:pt x="108" y="101"/>
                    </a:cubicBezTo>
                    <a:cubicBezTo>
                      <a:pt x="128" y="101"/>
                      <a:pt x="128" y="101"/>
                      <a:pt x="128" y="101"/>
                    </a:cubicBezTo>
                    <a:cubicBezTo>
                      <a:pt x="130" y="101"/>
                      <a:pt x="132" y="102"/>
                      <a:pt x="132" y="105"/>
                    </a:cubicBezTo>
                    <a:lnTo>
                      <a:pt x="132" y="153"/>
                    </a:ln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7" name="Freeform 34">
                <a:extLst>
                  <a:ext uri="{FF2B5EF4-FFF2-40B4-BE49-F238E27FC236}">
                    <a16:creationId xmlns:a16="http://schemas.microsoft.com/office/drawing/2014/main" id="{18A3A77C-98F9-4B5A-896E-1C7F2A84593A}"/>
                  </a:ext>
                </a:extLst>
              </p:cNvPr>
              <p:cNvSpPr>
                <a:spLocks/>
              </p:cNvSpPr>
              <p:nvPr/>
            </p:nvSpPr>
            <p:spPr bwMode="auto">
              <a:xfrm>
                <a:off x="2158" y="2386"/>
                <a:ext cx="201" cy="34"/>
              </a:xfrm>
              <a:custGeom>
                <a:avLst/>
                <a:gdLst>
                  <a:gd name="T0" fmla="*/ 32 w 164"/>
                  <a:gd name="T1" fmla="*/ 28 h 28"/>
                  <a:gd name="T2" fmla="*/ 132 w 164"/>
                  <a:gd name="T3" fmla="*/ 28 h 28"/>
                  <a:gd name="T4" fmla="*/ 164 w 164"/>
                  <a:gd name="T5" fmla="*/ 0 h 28"/>
                  <a:gd name="T6" fmla="*/ 0 w 164"/>
                  <a:gd name="T7" fmla="*/ 0 h 28"/>
                  <a:gd name="T8" fmla="*/ 32 w 164"/>
                  <a:gd name="T9" fmla="*/ 28 h 28"/>
                </a:gdLst>
                <a:ahLst/>
                <a:cxnLst>
                  <a:cxn ang="0">
                    <a:pos x="T0" y="T1"/>
                  </a:cxn>
                  <a:cxn ang="0">
                    <a:pos x="T2" y="T3"/>
                  </a:cxn>
                  <a:cxn ang="0">
                    <a:pos x="T4" y="T5"/>
                  </a:cxn>
                  <a:cxn ang="0">
                    <a:pos x="T6" y="T7"/>
                  </a:cxn>
                  <a:cxn ang="0">
                    <a:pos x="T8" y="T9"/>
                  </a:cxn>
                </a:cxnLst>
                <a:rect l="0" t="0" r="r" b="b"/>
                <a:pathLst>
                  <a:path w="164" h="28">
                    <a:moveTo>
                      <a:pt x="32" y="28"/>
                    </a:moveTo>
                    <a:cubicBezTo>
                      <a:pt x="132" y="28"/>
                      <a:pt x="132" y="28"/>
                      <a:pt x="132" y="28"/>
                    </a:cubicBezTo>
                    <a:cubicBezTo>
                      <a:pt x="148" y="28"/>
                      <a:pt x="162" y="15"/>
                      <a:pt x="164" y="0"/>
                    </a:cubicBezTo>
                    <a:cubicBezTo>
                      <a:pt x="0" y="0"/>
                      <a:pt x="0" y="0"/>
                      <a:pt x="0" y="0"/>
                    </a:cubicBezTo>
                    <a:cubicBezTo>
                      <a:pt x="2" y="15"/>
                      <a:pt x="16" y="28"/>
                      <a:pt x="32" y="28"/>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8" name="Rectangle 35">
                <a:extLst>
                  <a:ext uri="{FF2B5EF4-FFF2-40B4-BE49-F238E27FC236}">
                    <a16:creationId xmlns:a16="http://schemas.microsoft.com/office/drawing/2014/main" id="{41B8EE15-FC19-4370-BA5D-9E28502DD29F}"/>
                  </a:ext>
                </a:extLst>
              </p:cNvPr>
              <p:cNvSpPr>
                <a:spLocks noChangeArrowheads="1"/>
              </p:cNvSpPr>
              <p:nvPr/>
            </p:nvSpPr>
            <p:spPr bwMode="auto">
              <a:xfrm>
                <a:off x="2207" y="2302"/>
                <a:ext cx="15" cy="1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49" name="Rectangle 36">
                <a:extLst>
                  <a:ext uri="{FF2B5EF4-FFF2-40B4-BE49-F238E27FC236}">
                    <a16:creationId xmlns:a16="http://schemas.microsoft.com/office/drawing/2014/main" id="{71B0583D-127F-4A97-9BBF-045892D58A08}"/>
                  </a:ext>
                </a:extLst>
              </p:cNvPr>
              <p:cNvSpPr>
                <a:spLocks noChangeArrowheads="1"/>
              </p:cNvSpPr>
              <p:nvPr/>
            </p:nvSpPr>
            <p:spPr bwMode="auto">
              <a:xfrm>
                <a:off x="2207" y="2342"/>
                <a:ext cx="15" cy="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58" name="Group 57">
            <a:extLst>
              <a:ext uri="{FF2B5EF4-FFF2-40B4-BE49-F238E27FC236}">
                <a16:creationId xmlns:a16="http://schemas.microsoft.com/office/drawing/2014/main" id="{DD7AE128-80FA-4AA3-AF58-846C61217ED5}"/>
              </a:ext>
            </a:extLst>
          </p:cNvPr>
          <p:cNvGrpSpPr/>
          <p:nvPr/>
        </p:nvGrpSpPr>
        <p:grpSpPr>
          <a:xfrm>
            <a:off x="465231" y="3035281"/>
            <a:ext cx="1208317" cy="1007987"/>
            <a:chOff x="348923" y="2276461"/>
            <a:chExt cx="906238" cy="755990"/>
          </a:xfrm>
        </p:grpSpPr>
        <p:sp>
          <p:nvSpPr>
            <p:cNvPr id="69" name="Oval 68">
              <a:extLst>
                <a:ext uri="{FF2B5EF4-FFF2-40B4-BE49-F238E27FC236}">
                  <a16:creationId xmlns:a16="http://schemas.microsoft.com/office/drawing/2014/main" id="{D241E3B0-3774-4AD2-8A90-D01F135BC6EE}"/>
                </a:ext>
              </a:extLst>
            </p:cNvPr>
            <p:cNvSpPr/>
            <p:nvPr/>
          </p:nvSpPr>
          <p:spPr>
            <a:xfrm>
              <a:off x="348923" y="2276461"/>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10" name="Straight Connector 109">
              <a:extLst>
                <a:ext uri="{FF2B5EF4-FFF2-40B4-BE49-F238E27FC236}">
                  <a16:creationId xmlns:a16="http://schemas.microsoft.com/office/drawing/2014/main" id="{A60ABB5E-DC3E-4A8D-873E-9A2F275E939B}"/>
                </a:ext>
              </a:extLst>
            </p:cNvPr>
            <p:cNvCxnSpPr/>
            <p:nvPr/>
          </p:nvCxnSpPr>
          <p:spPr>
            <a:xfrm>
              <a:off x="1255161" y="2420762"/>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52" name="Group 39">
              <a:extLst>
                <a:ext uri="{FF2B5EF4-FFF2-40B4-BE49-F238E27FC236}">
                  <a16:creationId xmlns:a16="http://schemas.microsoft.com/office/drawing/2014/main" id="{3CE4BE08-8BFD-4497-ABBE-EF687AED72AD}"/>
                </a:ext>
              </a:extLst>
            </p:cNvPr>
            <p:cNvGrpSpPr>
              <a:grpSpLocks noChangeAspect="1"/>
            </p:cNvGrpSpPr>
            <p:nvPr/>
          </p:nvGrpSpPr>
          <p:grpSpPr bwMode="auto">
            <a:xfrm>
              <a:off x="518956" y="2446494"/>
              <a:ext cx="415925" cy="415925"/>
              <a:chOff x="326" y="1540"/>
              <a:chExt cx="262" cy="262"/>
            </a:xfrm>
            <a:gradFill>
              <a:gsLst>
                <a:gs pos="0">
                  <a:schemeClr val="accent4">
                    <a:lumMod val="75000"/>
                  </a:schemeClr>
                </a:gs>
                <a:gs pos="100000">
                  <a:schemeClr val="accent4"/>
                </a:gs>
              </a:gsLst>
              <a:lin ang="13500000" scaled="1"/>
            </a:gradFill>
          </p:grpSpPr>
          <p:sp>
            <p:nvSpPr>
              <p:cNvPr id="54" name="Freeform 40">
                <a:extLst>
                  <a:ext uri="{FF2B5EF4-FFF2-40B4-BE49-F238E27FC236}">
                    <a16:creationId xmlns:a16="http://schemas.microsoft.com/office/drawing/2014/main" id="{E5A18D72-F680-4C12-A856-2429BE1E7B13}"/>
                  </a:ext>
                </a:extLst>
              </p:cNvPr>
              <p:cNvSpPr>
                <a:spLocks noEditPoints="1"/>
              </p:cNvSpPr>
              <p:nvPr/>
            </p:nvSpPr>
            <p:spPr bwMode="auto">
              <a:xfrm>
                <a:off x="466" y="1680"/>
                <a:ext cx="122" cy="122"/>
              </a:xfrm>
              <a:custGeom>
                <a:avLst/>
                <a:gdLst>
                  <a:gd name="T0" fmla="*/ 95 w 104"/>
                  <a:gd name="T1" fmla="*/ 42 h 104"/>
                  <a:gd name="T2" fmla="*/ 91 w 104"/>
                  <a:gd name="T3" fmla="*/ 30 h 104"/>
                  <a:gd name="T4" fmla="*/ 94 w 104"/>
                  <a:gd name="T5" fmla="*/ 19 h 104"/>
                  <a:gd name="T6" fmla="*/ 81 w 104"/>
                  <a:gd name="T7" fmla="*/ 11 h 104"/>
                  <a:gd name="T8" fmla="*/ 72 w 104"/>
                  <a:gd name="T9" fmla="*/ 16 h 104"/>
                  <a:gd name="T10" fmla="*/ 63 w 104"/>
                  <a:gd name="T11" fmla="*/ 3 h 104"/>
                  <a:gd name="T12" fmla="*/ 48 w 104"/>
                  <a:gd name="T13" fmla="*/ 0 h 104"/>
                  <a:gd name="T14" fmla="*/ 42 w 104"/>
                  <a:gd name="T15" fmla="*/ 10 h 104"/>
                  <a:gd name="T16" fmla="*/ 30 w 104"/>
                  <a:gd name="T17" fmla="*/ 15 h 104"/>
                  <a:gd name="T18" fmla="*/ 19 w 104"/>
                  <a:gd name="T19" fmla="*/ 12 h 104"/>
                  <a:gd name="T20" fmla="*/ 11 w 104"/>
                  <a:gd name="T21" fmla="*/ 25 h 104"/>
                  <a:gd name="T22" fmla="*/ 15 w 104"/>
                  <a:gd name="T23" fmla="*/ 37 h 104"/>
                  <a:gd name="T24" fmla="*/ 4 w 104"/>
                  <a:gd name="T25" fmla="*/ 43 h 104"/>
                  <a:gd name="T26" fmla="*/ 0 w 104"/>
                  <a:gd name="T27" fmla="*/ 58 h 104"/>
                  <a:gd name="T28" fmla="*/ 10 w 104"/>
                  <a:gd name="T29" fmla="*/ 63 h 104"/>
                  <a:gd name="T30" fmla="*/ 15 w 104"/>
                  <a:gd name="T31" fmla="*/ 75 h 104"/>
                  <a:gd name="T32" fmla="*/ 12 w 104"/>
                  <a:gd name="T33" fmla="*/ 85 h 104"/>
                  <a:gd name="T34" fmla="*/ 25 w 104"/>
                  <a:gd name="T35" fmla="*/ 93 h 104"/>
                  <a:gd name="T36" fmla="*/ 35 w 104"/>
                  <a:gd name="T37" fmla="*/ 88 h 104"/>
                  <a:gd name="T38" fmla="*/ 44 w 104"/>
                  <a:gd name="T39" fmla="*/ 100 h 104"/>
                  <a:gd name="T40" fmla="*/ 59 w 104"/>
                  <a:gd name="T41" fmla="*/ 104 h 104"/>
                  <a:gd name="T42" fmla="*/ 64 w 104"/>
                  <a:gd name="T43" fmla="*/ 96 h 104"/>
                  <a:gd name="T44" fmla="*/ 76 w 104"/>
                  <a:gd name="T45" fmla="*/ 91 h 104"/>
                  <a:gd name="T46" fmla="*/ 85 w 104"/>
                  <a:gd name="T47" fmla="*/ 93 h 104"/>
                  <a:gd name="T48" fmla="*/ 93 w 104"/>
                  <a:gd name="T49" fmla="*/ 80 h 104"/>
                  <a:gd name="T50" fmla="*/ 89 w 104"/>
                  <a:gd name="T51" fmla="*/ 68 h 104"/>
                  <a:gd name="T52" fmla="*/ 101 w 104"/>
                  <a:gd name="T53" fmla="*/ 62 h 104"/>
                  <a:gd name="T54" fmla="*/ 104 w 104"/>
                  <a:gd name="T55" fmla="*/ 47 h 104"/>
                  <a:gd name="T56" fmla="*/ 96 w 104"/>
                  <a:gd name="T57" fmla="*/ 55 h 104"/>
                  <a:gd name="T58" fmla="*/ 82 w 104"/>
                  <a:gd name="T59" fmla="*/ 64 h 104"/>
                  <a:gd name="T60" fmla="*/ 84 w 104"/>
                  <a:gd name="T61" fmla="*/ 82 h 104"/>
                  <a:gd name="T62" fmla="*/ 81 w 104"/>
                  <a:gd name="T63" fmla="*/ 84 h 104"/>
                  <a:gd name="T64" fmla="*/ 56 w 104"/>
                  <a:gd name="T65" fmla="*/ 95 h 104"/>
                  <a:gd name="T66" fmla="*/ 51 w 104"/>
                  <a:gd name="T67" fmla="*/ 96 h 104"/>
                  <a:gd name="T68" fmla="*/ 35 w 104"/>
                  <a:gd name="T69" fmla="*/ 80 h 104"/>
                  <a:gd name="T70" fmla="*/ 23 w 104"/>
                  <a:gd name="T71" fmla="*/ 85 h 104"/>
                  <a:gd name="T72" fmla="*/ 22 w 104"/>
                  <a:gd name="T73" fmla="*/ 80 h 104"/>
                  <a:gd name="T74" fmla="*/ 11 w 104"/>
                  <a:gd name="T75" fmla="*/ 55 h 104"/>
                  <a:gd name="T76" fmla="*/ 8 w 104"/>
                  <a:gd name="T77" fmla="*/ 50 h 104"/>
                  <a:gd name="T78" fmla="*/ 23 w 104"/>
                  <a:gd name="T79" fmla="*/ 40 h 104"/>
                  <a:gd name="T80" fmla="*/ 19 w 104"/>
                  <a:gd name="T81" fmla="*/ 23 h 104"/>
                  <a:gd name="T82" fmla="*/ 26 w 104"/>
                  <a:gd name="T83" fmla="*/ 22 h 104"/>
                  <a:gd name="T84" fmla="*/ 50 w 104"/>
                  <a:gd name="T85" fmla="*/ 12 h 104"/>
                  <a:gd name="T86" fmla="*/ 55 w 104"/>
                  <a:gd name="T87" fmla="*/ 8 h 104"/>
                  <a:gd name="T88" fmla="*/ 72 w 104"/>
                  <a:gd name="T89" fmla="*/ 24 h 104"/>
                  <a:gd name="T90" fmla="*/ 83 w 104"/>
                  <a:gd name="T91" fmla="*/ 20 h 104"/>
                  <a:gd name="T92" fmla="*/ 84 w 104"/>
                  <a:gd name="T93" fmla="*/ 25 h 104"/>
                  <a:gd name="T94" fmla="*/ 94 w 104"/>
                  <a:gd name="T95" fmla="*/ 50 h 104"/>
                  <a:gd name="T96" fmla="*/ 96 w 104"/>
                  <a:gd name="T97" fmla="*/ 5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4" h="104">
                    <a:moveTo>
                      <a:pt x="101" y="43"/>
                    </a:moveTo>
                    <a:cubicBezTo>
                      <a:pt x="95" y="42"/>
                      <a:pt x="95" y="42"/>
                      <a:pt x="95" y="42"/>
                    </a:cubicBezTo>
                    <a:cubicBezTo>
                      <a:pt x="93" y="41"/>
                      <a:pt x="91" y="40"/>
                      <a:pt x="90" y="37"/>
                    </a:cubicBezTo>
                    <a:cubicBezTo>
                      <a:pt x="89" y="35"/>
                      <a:pt x="89" y="32"/>
                      <a:pt x="91" y="30"/>
                    </a:cubicBezTo>
                    <a:cubicBezTo>
                      <a:pt x="94" y="25"/>
                      <a:pt x="94" y="25"/>
                      <a:pt x="94" y="25"/>
                    </a:cubicBezTo>
                    <a:cubicBezTo>
                      <a:pt x="95" y="23"/>
                      <a:pt x="95" y="21"/>
                      <a:pt x="94" y="19"/>
                    </a:cubicBezTo>
                    <a:cubicBezTo>
                      <a:pt x="86" y="12"/>
                      <a:pt x="86" y="12"/>
                      <a:pt x="86" y="12"/>
                    </a:cubicBezTo>
                    <a:cubicBezTo>
                      <a:pt x="85" y="10"/>
                      <a:pt x="82" y="10"/>
                      <a:pt x="81" y="11"/>
                    </a:cubicBezTo>
                    <a:cubicBezTo>
                      <a:pt x="76" y="14"/>
                      <a:pt x="76" y="14"/>
                      <a:pt x="76" y="14"/>
                    </a:cubicBezTo>
                    <a:cubicBezTo>
                      <a:pt x="75" y="15"/>
                      <a:pt x="73" y="16"/>
                      <a:pt x="72" y="16"/>
                    </a:cubicBezTo>
                    <a:cubicBezTo>
                      <a:pt x="68" y="16"/>
                      <a:pt x="64" y="13"/>
                      <a:pt x="64" y="9"/>
                    </a:cubicBezTo>
                    <a:cubicBezTo>
                      <a:pt x="63" y="3"/>
                      <a:pt x="63" y="3"/>
                      <a:pt x="63" y="3"/>
                    </a:cubicBezTo>
                    <a:cubicBezTo>
                      <a:pt x="63" y="1"/>
                      <a:pt x="61" y="0"/>
                      <a:pt x="59" y="0"/>
                    </a:cubicBezTo>
                    <a:cubicBezTo>
                      <a:pt x="48" y="0"/>
                      <a:pt x="48" y="0"/>
                      <a:pt x="48" y="0"/>
                    </a:cubicBezTo>
                    <a:cubicBezTo>
                      <a:pt x="46" y="0"/>
                      <a:pt x="44" y="1"/>
                      <a:pt x="44" y="3"/>
                    </a:cubicBezTo>
                    <a:cubicBezTo>
                      <a:pt x="42" y="10"/>
                      <a:pt x="42" y="10"/>
                      <a:pt x="42" y="10"/>
                    </a:cubicBezTo>
                    <a:cubicBezTo>
                      <a:pt x="42" y="15"/>
                      <a:pt x="38" y="17"/>
                      <a:pt x="35" y="17"/>
                    </a:cubicBezTo>
                    <a:cubicBezTo>
                      <a:pt x="33" y="17"/>
                      <a:pt x="32" y="16"/>
                      <a:pt x="30" y="15"/>
                    </a:cubicBezTo>
                    <a:cubicBezTo>
                      <a:pt x="24" y="11"/>
                      <a:pt x="24" y="11"/>
                      <a:pt x="24" y="11"/>
                    </a:cubicBezTo>
                    <a:cubicBezTo>
                      <a:pt x="22" y="10"/>
                      <a:pt x="20" y="10"/>
                      <a:pt x="19" y="12"/>
                    </a:cubicBezTo>
                    <a:cubicBezTo>
                      <a:pt x="11" y="19"/>
                      <a:pt x="11" y="19"/>
                      <a:pt x="11" y="19"/>
                    </a:cubicBezTo>
                    <a:cubicBezTo>
                      <a:pt x="10" y="21"/>
                      <a:pt x="10" y="23"/>
                      <a:pt x="11" y="25"/>
                    </a:cubicBezTo>
                    <a:cubicBezTo>
                      <a:pt x="14" y="30"/>
                      <a:pt x="14" y="30"/>
                      <a:pt x="14" y="30"/>
                    </a:cubicBezTo>
                    <a:cubicBezTo>
                      <a:pt x="16" y="32"/>
                      <a:pt x="16" y="35"/>
                      <a:pt x="15" y="37"/>
                    </a:cubicBezTo>
                    <a:cubicBezTo>
                      <a:pt x="14" y="40"/>
                      <a:pt x="12" y="41"/>
                      <a:pt x="9" y="42"/>
                    </a:cubicBezTo>
                    <a:cubicBezTo>
                      <a:pt x="4" y="43"/>
                      <a:pt x="4" y="43"/>
                      <a:pt x="4" y="43"/>
                    </a:cubicBezTo>
                    <a:cubicBezTo>
                      <a:pt x="2" y="43"/>
                      <a:pt x="0" y="45"/>
                      <a:pt x="0" y="47"/>
                    </a:cubicBezTo>
                    <a:cubicBezTo>
                      <a:pt x="0" y="58"/>
                      <a:pt x="0" y="58"/>
                      <a:pt x="0" y="58"/>
                    </a:cubicBezTo>
                    <a:cubicBezTo>
                      <a:pt x="0" y="60"/>
                      <a:pt x="2" y="62"/>
                      <a:pt x="4" y="62"/>
                    </a:cubicBezTo>
                    <a:cubicBezTo>
                      <a:pt x="10" y="63"/>
                      <a:pt x="10" y="63"/>
                      <a:pt x="10" y="63"/>
                    </a:cubicBezTo>
                    <a:cubicBezTo>
                      <a:pt x="13" y="63"/>
                      <a:pt x="15" y="65"/>
                      <a:pt x="16" y="68"/>
                    </a:cubicBezTo>
                    <a:cubicBezTo>
                      <a:pt x="17" y="70"/>
                      <a:pt x="17" y="73"/>
                      <a:pt x="15" y="75"/>
                    </a:cubicBezTo>
                    <a:cubicBezTo>
                      <a:pt x="12" y="80"/>
                      <a:pt x="12" y="80"/>
                      <a:pt x="12" y="80"/>
                    </a:cubicBezTo>
                    <a:cubicBezTo>
                      <a:pt x="11" y="82"/>
                      <a:pt x="11" y="84"/>
                      <a:pt x="12" y="85"/>
                    </a:cubicBezTo>
                    <a:cubicBezTo>
                      <a:pt x="20" y="93"/>
                      <a:pt x="20" y="93"/>
                      <a:pt x="20" y="93"/>
                    </a:cubicBezTo>
                    <a:cubicBezTo>
                      <a:pt x="22" y="94"/>
                      <a:pt x="24" y="95"/>
                      <a:pt x="25" y="93"/>
                    </a:cubicBezTo>
                    <a:cubicBezTo>
                      <a:pt x="30" y="90"/>
                      <a:pt x="30" y="90"/>
                      <a:pt x="30" y="90"/>
                    </a:cubicBezTo>
                    <a:cubicBezTo>
                      <a:pt x="32" y="89"/>
                      <a:pt x="33" y="88"/>
                      <a:pt x="35" y="88"/>
                    </a:cubicBezTo>
                    <a:cubicBezTo>
                      <a:pt x="38" y="88"/>
                      <a:pt x="42" y="90"/>
                      <a:pt x="43" y="95"/>
                    </a:cubicBezTo>
                    <a:cubicBezTo>
                      <a:pt x="44" y="100"/>
                      <a:pt x="44" y="100"/>
                      <a:pt x="44" y="100"/>
                    </a:cubicBezTo>
                    <a:cubicBezTo>
                      <a:pt x="44" y="102"/>
                      <a:pt x="46" y="104"/>
                      <a:pt x="48" y="104"/>
                    </a:cubicBezTo>
                    <a:cubicBezTo>
                      <a:pt x="59" y="104"/>
                      <a:pt x="59" y="104"/>
                      <a:pt x="59" y="104"/>
                    </a:cubicBezTo>
                    <a:cubicBezTo>
                      <a:pt x="61" y="104"/>
                      <a:pt x="63" y="102"/>
                      <a:pt x="63" y="100"/>
                    </a:cubicBezTo>
                    <a:cubicBezTo>
                      <a:pt x="64" y="96"/>
                      <a:pt x="64" y="96"/>
                      <a:pt x="64" y="96"/>
                    </a:cubicBezTo>
                    <a:cubicBezTo>
                      <a:pt x="64" y="92"/>
                      <a:pt x="68" y="89"/>
                      <a:pt x="71" y="89"/>
                    </a:cubicBezTo>
                    <a:cubicBezTo>
                      <a:pt x="73" y="89"/>
                      <a:pt x="75" y="90"/>
                      <a:pt x="76" y="91"/>
                    </a:cubicBezTo>
                    <a:cubicBezTo>
                      <a:pt x="79" y="93"/>
                      <a:pt x="79" y="93"/>
                      <a:pt x="79" y="93"/>
                    </a:cubicBezTo>
                    <a:cubicBezTo>
                      <a:pt x="81" y="95"/>
                      <a:pt x="83" y="94"/>
                      <a:pt x="85" y="93"/>
                    </a:cubicBezTo>
                    <a:cubicBezTo>
                      <a:pt x="92" y="85"/>
                      <a:pt x="92" y="85"/>
                      <a:pt x="92" y="85"/>
                    </a:cubicBezTo>
                    <a:cubicBezTo>
                      <a:pt x="94" y="84"/>
                      <a:pt x="94" y="82"/>
                      <a:pt x="93" y="80"/>
                    </a:cubicBezTo>
                    <a:cubicBezTo>
                      <a:pt x="90" y="75"/>
                      <a:pt x="90" y="75"/>
                      <a:pt x="90" y="75"/>
                    </a:cubicBezTo>
                    <a:cubicBezTo>
                      <a:pt x="88" y="73"/>
                      <a:pt x="88" y="70"/>
                      <a:pt x="89" y="68"/>
                    </a:cubicBezTo>
                    <a:cubicBezTo>
                      <a:pt x="90" y="65"/>
                      <a:pt x="92" y="63"/>
                      <a:pt x="95" y="63"/>
                    </a:cubicBezTo>
                    <a:cubicBezTo>
                      <a:pt x="101" y="62"/>
                      <a:pt x="101" y="62"/>
                      <a:pt x="101" y="62"/>
                    </a:cubicBezTo>
                    <a:cubicBezTo>
                      <a:pt x="103" y="62"/>
                      <a:pt x="104" y="60"/>
                      <a:pt x="104" y="58"/>
                    </a:cubicBezTo>
                    <a:cubicBezTo>
                      <a:pt x="104" y="47"/>
                      <a:pt x="104" y="47"/>
                      <a:pt x="104" y="47"/>
                    </a:cubicBezTo>
                    <a:cubicBezTo>
                      <a:pt x="104" y="45"/>
                      <a:pt x="103" y="43"/>
                      <a:pt x="101" y="43"/>
                    </a:cubicBezTo>
                    <a:close/>
                    <a:moveTo>
                      <a:pt x="96" y="55"/>
                    </a:moveTo>
                    <a:cubicBezTo>
                      <a:pt x="94" y="55"/>
                      <a:pt x="94" y="55"/>
                      <a:pt x="94" y="55"/>
                    </a:cubicBezTo>
                    <a:cubicBezTo>
                      <a:pt x="88" y="56"/>
                      <a:pt x="84" y="59"/>
                      <a:pt x="82" y="64"/>
                    </a:cubicBezTo>
                    <a:cubicBezTo>
                      <a:pt x="79" y="69"/>
                      <a:pt x="80" y="75"/>
                      <a:pt x="83" y="80"/>
                    </a:cubicBezTo>
                    <a:cubicBezTo>
                      <a:pt x="84" y="82"/>
                      <a:pt x="84" y="82"/>
                      <a:pt x="84" y="82"/>
                    </a:cubicBezTo>
                    <a:cubicBezTo>
                      <a:pt x="81" y="85"/>
                      <a:pt x="81" y="85"/>
                      <a:pt x="81" y="85"/>
                    </a:cubicBezTo>
                    <a:cubicBezTo>
                      <a:pt x="81" y="84"/>
                      <a:pt x="81" y="84"/>
                      <a:pt x="81" y="84"/>
                    </a:cubicBezTo>
                    <a:cubicBezTo>
                      <a:pt x="78" y="82"/>
                      <a:pt x="75" y="81"/>
                      <a:pt x="71" y="81"/>
                    </a:cubicBezTo>
                    <a:cubicBezTo>
                      <a:pt x="63" y="81"/>
                      <a:pt x="57" y="87"/>
                      <a:pt x="56" y="95"/>
                    </a:cubicBezTo>
                    <a:cubicBezTo>
                      <a:pt x="55" y="96"/>
                      <a:pt x="55" y="96"/>
                      <a:pt x="55" y="96"/>
                    </a:cubicBezTo>
                    <a:cubicBezTo>
                      <a:pt x="51" y="96"/>
                      <a:pt x="51" y="96"/>
                      <a:pt x="51" y="96"/>
                    </a:cubicBezTo>
                    <a:cubicBezTo>
                      <a:pt x="51" y="93"/>
                      <a:pt x="51" y="93"/>
                      <a:pt x="51" y="93"/>
                    </a:cubicBezTo>
                    <a:cubicBezTo>
                      <a:pt x="49" y="86"/>
                      <a:pt x="43" y="80"/>
                      <a:pt x="35" y="80"/>
                    </a:cubicBezTo>
                    <a:cubicBezTo>
                      <a:pt x="32" y="80"/>
                      <a:pt x="28" y="81"/>
                      <a:pt x="26" y="83"/>
                    </a:cubicBezTo>
                    <a:cubicBezTo>
                      <a:pt x="23" y="85"/>
                      <a:pt x="23" y="85"/>
                      <a:pt x="23" y="85"/>
                    </a:cubicBezTo>
                    <a:cubicBezTo>
                      <a:pt x="20" y="82"/>
                      <a:pt x="20" y="82"/>
                      <a:pt x="20" y="82"/>
                    </a:cubicBezTo>
                    <a:cubicBezTo>
                      <a:pt x="22" y="80"/>
                      <a:pt x="22" y="80"/>
                      <a:pt x="22" y="80"/>
                    </a:cubicBezTo>
                    <a:cubicBezTo>
                      <a:pt x="25" y="75"/>
                      <a:pt x="25" y="69"/>
                      <a:pt x="23" y="64"/>
                    </a:cubicBezTo>
                    <a:cubicBezTo>
                      <a:pt x="21" y="59"/>
                      <a:pt x="17" y="56"/>
                      <a:pt x="11" y="55"/>
                    </a:cubicBezTo>
                    <a:cubicBezTo>
                      <a:pt x="8" y="55"/>
                      <a:pt x="8" y="55"/>
                      <a:pt x="8" y="55"/>
                    </a:cubicBezTo>
                    <a:cubicBezTo>
                      <a:pt x="8" y="50"/>
                      <a:pt x="8" y="50"/>
                      <a:pt x="8" y="50"/>
                    </a:cubicBezTo>
                    <a:cubicBezTo>
                      <a:pt x="11" y="50"/>
                      <a:pt x="11" y="50"/>
                      <a:pt x="11" y="50"/>
                    </a:cubicBezTo>
                    <a:cubicBezTo>
                      <a:pt x="16" y="49"/>
                      <a:pt x="21" y="45"/>
                      <a:pt x="23" y="40"/>
                    </a:cubicBezTo>
                    <a:cubicBezTo>
                      <a:pt x="25" y="35"/>
                      <a:pt x="24" y="29"/>
                      <a:pt x="21" y="25"/>
                    </a:cubicBezTo>
                    <a:cubicBezTo>
                      <a:pt x="19" y="23"/>
                      <a:pt x="19" y="23"/>
                      <a:pt x="19" y="23"/>
                    </a:cubicBezTo>
                    <a:cubicBezTo>
                      <a:pt x="22" y="20"/>
                      <a:pt x="22" y="20"/>
                      <a:pt x="22" y="20"/>
                    </a:cubicBezTo>
                    <a:cubicBezTo>
                      <a:pt x="26" y="22"/>
                      <a:pt x="26" y="22"/>
                      <a:pt x="26" y="22"/>
                    </a:cubicBezTo>
                    <a:cubicBezTo>
                      <a:pt x="28" y="24"/>
                      <a:pt x="32" y="25"/>
                      <a:pt x="35" y="25"/>
                    </a:cubicBezTo>
                    <a:cubicBezTo>
                      <a:pt x="42" y="25"/>
                      <a:pt x="49" y="19"/>
                      <a:pt x="50" y="12"/>
                    </a:cubicBezTo>
                    <a:cubicBezTo>
                      <a:pt x="51" y="8"/>
                      <a:pt x="51" y="8"/>
                      <a:pt x="51" y="8"/>
                    </a:cubicBezTo>
                    <a:cubicBezTo>
                      <a:pt x="55" y="8"/>
                      <a:pt x="55" y="8"/>
                      <a:pt x="55" y="8"/>
                    </a:cubicBezTo>
                    <a:cubicBezTo>
                      <a:pt x="56" y="10"/>
                      <a:pt x="56" y="10"/>
                      <a:pt x="56" y="10"/>
                    </a:cubicBezTo>
                    <a:cubicBezTo>
                      <a:pt x="57" y="18"/>
                      <a:pt x="64" y="24"/>
                      <a:pt x="72" y="24"/>
                    </a:cubicBezTo>
                    <a:cubicBezTo>
                      <a:pt x="75" y="24"/>
                      <a:pt x="78" y="23"/>
                      <a:pt x="80" y="21"/>
                    </a:cubicBezTo>
                    <a:cubicBezTo>
                      <a:pt x="83" y="20"/>
                      <a:pt x="83" y="20"/>
                      <a:pt x="83" y="20"/>
                    </a:cubicBezTo>
                    <a:cubicBezTo>
                      <a:pt x="86" y="23"/>
                      <a:pt x="86" y="23"/>
                      <a:pt x="86" y="23"/>
                    </a:cubicBezTo>
                    <a:cubicBezTo>
                      <a:pt x="84" y="25"/>
                      <a:pt x="84" y="25"/>
                      <a:pt x="84" y="25"/>
                    </a:cubicBezTo>
                    <a:cubicBezTo>
                      <a:pt x="81" y="29"/>
                      <a:pt x="80" y="35"/>
                      <a:pt x="82" y="40"/>
                    </a:cubicBezTo>
                    <a:cubicBezTo>
                      <a:pt x="84" y="45"/>
                      <a:pt x="89" y="49"/>
                      <a:pt x="94" y="50"/>
                    </a:cubicBezTo>
                    <a:cubicBezTo>
                      <a:pt x="96" y="50"/>
                      <a:pt x="96" y="50"/>
                      <a:pt x="96" y="50"/>
                    </a:cubicBezTo>
                    <a:lnTo>
                      <a:pt x="96" y="5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55" name="Freeform 41">
                <a:extLst>
                  <a:ext uri="{FF2B5EF4-FFF2-40B4-BE49-F238E27FC236}">
                    <a16:creationId xmlns:a16="http://schemas.microsoft.com/office/drawing/2014/main" id="{F658B90A-5C3F-4488-842B-5BDCF0BB0EF7}"/>
                  </a:ext>
                </a:extLst>
              </p:cNvPr>
              <p:cNvSpPr>
                <a:spLocks noEditPoints="1"/>
              </p:cNvSpPr>
              <p:nvPr/>
            </p:nvSpPr>
            <p:spPr bwMode="auto">
              <a:xfrm>
                <a:off x="504" y="1718"/>
                <a:ext cx="46" cy="47"/>
              </a:xfrm>
              <a:custGeom>
                <a:avLst/>
                <a:gdLst>
                  <a:gd name="T0" fmla="*/ 20 w 40"/>
                  <a:gd name="T1" fmla="*/ 0 h 40"/>
                  <a:gd name="T2" fmla="*/ 0 w 40"/>
                  <a:gd name="T3" fmla="*/ 20 h 40"/>
                  <a:gd name="T4" fmla="*/ 20 w 40"/>
                  <a:gd name="T5" fmla="*/ 40 h 40"/>
                  <a:gd name="T6" fmla="*/ 40 w 40"/>
                  <a:gd name="T7" fmla="*/ 20 h 40"/>
                  <a:gd name="T8" fmla="*/ 20 w 40"/>
                  <a:gd name="T9" fmla="*/ 0 h 40"/>
                  <a:gd name="T10" fmla="*/ 20 w 40"/>
                  <a:gd name="T11" fmla="*/ 32 h 40"/>
                  <a:gd name="T12" fmla="*/ 8 w 40"/>
                  <a:gd name="T13" fmla="*/ 20 h 40"/>
                  <a:gd name="T14" fmla="*/ 20 w 40"/>
                  <a:gd name="T15" fmla="*/ 8 h 40"/>
                  <a:gd name="T16" fmla="*/ 32 w 40"/>
                  <a:gd name="T17" fmla="*/ 20 h 40"/>
                  <a:gd name="T18" fmla="*/ 20 w 40"/>
                  <a:gd name="T19"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 h="40">
                    <a:moveTo>
                      <a:pt x="20" y="0"/>
                    </a:moveTo>
                    <a:cubicBezTo>
                      <a:pt x="9" y="0"/>
                      <a:pt x="0" y="9"/>
                      <a:pt x="0" y="20"/>
                    </a:cubicBezTo>
                    <a:cubicBezTo>
                      <a:pt x="0" y="31"/>
                      <a:pt x="9" y="40"/>
                      <a:pt x="20" y="40"/>
                    </a:cubicBezTo>
                    <a:cubicBezTo>
                      <a:pt x="31" y="40"/>
                      <a:pt x="40" y="31"/>
                      <a:pt x="40" y="20"/>
                    </a:cubicBezTo>
                    <a:cubicBezTo>
                      <a:pt x="40" y="9"/>
                      <a:pt x="31" y="0"/>
                      <a:pt x="20" y="0"/>
                    </a:cubicBezTo>
                    <a:close/>
                    <a:moveTo>
                      <a:pt x="20" y="32"/>
                    </a:moveTo>
                    <a:cubicBezTo>
                      <a:pt x="14" y="32"/>
                      <a:pt x="8" y="26"/>
                      <a:pt x="8" y="20"/>
                    </a:cubicBezTo>
                    <a:cubicBezTo>
                      <a:pt x="8" y="13"/>
                      <a:pt x="14" y="8"/>
                      <a:pt x="20" y="8"/>
                    </a:cubicBezTo>
                    <a:cubicBezTo>
                      <a:pt x="27" y="8"/>
                      <a:pt x="32" y="13"/>
                      <a:pt x="32" y="20"/>
                    </a:cubicBezTo>
                    <a:cubicBezTo>
                      <a:pt x="32" y="26"/>
                      <a:pt x="27" y="32"/>
                      <a:pt x="20" y="3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56" name="Freeform 42">
                <a:extLst>
                  <a:ext uri="{FF2B5EF4-FFF2-40B4-BE49-F238E27FC236}">
                    <a16:creationId xmlns:a16="http://schemas.microsoft.com/office/drawing/2014/main" id="{00D32643-9C1A-422B-A95D-A79C44D7803B}"/>
                  </a:ext>
                </a:extLst>
              </p:cNvPr>
              <p:cNvSpPr>
                <a:spLocks noEditPoints="1"/>
              </p:cNvSpPr>
              <p:nvPr/>
            </p:nvSpPr>
            <p:spPr bwMode="auto">
              <a:xfrm>
                <a:off x="326" y="1540"/>
                <a:ext cx="243" cy="75"/>
              </a:xfrm>
              <a:custGeom>
                <a:avLst/>
                <a:gdLst>
                  <a:gd name="T0" fmla="*/ 4 w 208"/>
                  <a:gd name="T1" fmla="*/ 64 h 64"/>
                  <a:gd name="T2" fmla="*/ 204 w 208"/>
                  <a:gd name="T3" fmla="*/ 64 h 64"/>
                  <a:gd name="T4" fmla="*/ 208 w 208"/>
                  <a:gd name="T5" fmla="*/ 60 h 64"/>
                  <a:gd name="T6" fmla="*/ 208 w 208"/>
                  <a:gd name="T7" fmla="*/ 4 h 64"/>
                  <a:gd name="T8" fmla="*/ 204 w 208"/>
                  <a:gd name="T9" fmla="*/ 0 h 64"/>
                  <a:gd name="T10" fmla="*/ 4 w 208"/>
                  <a:gd name="T11" fmla="*/ 0 h 64"/>
                  <a:gd name="T12" fmla="*/ 0 w 208"/>
                  <a:gd name="T13" fmla="*/ 4 h 64"/>
                  <a:gd name="T14" fmla="*/ 0 w 208"/>
                  <a:gd name="T15" fmla="*/ 60 h 64"/>
                  <a:gd name="T16" fmla="*/ 4 w 208"/>
                  <a:gd name="T17" fmla="*/ 64 h 64"/>
                  <a:gd name="T18" fmla="*/ 104 w 208"/>
                  <a:gd name="T19" fmla="*/ 16 h 64"/>
                  <a:gd name="T20" fmla="*/ 120 w 208"/>
                  <a:gd name="T21" fmla="*/ 32 h 64"/>
                  <a:gd name="T22" fmla="*/ 104 w 208"/>
                  <a:gd name="T23" fmla="*/ 48 h 64"/>
                  <a:gd name="T24" fmla="*/ 88 w 208"/>
                  <a:gd name="T25" fmla="*/ 32 h 64"/>
                  <a:gd name="T26" fmla="*/ 104 w 208"/>
                  <a:gd name="T27" fmla="*/ 16 h 64"/>
                  <a:gd name="T28" fmla="*/ 68 w 208"/>
                  <a:gd name="T29" fmla="*/ 16 h 64"/>
                  <a:gd name="T30" fmla="*/ 84 w 208"/>
                  <a:gd name="T31" fmla="*/ 32 h 64"/>
                  <a:gd name="T32" fmla="*/ 68 w 208"/>
                  <a:gd name="T33" fmla="*/ 48 h 64"/>
                  <a:gd name="T34" fmla="*/ 52 w 208"/>
                  <a:gd name="T35" fmla="*/ 32 h 64"/>
                  <a:gd name="T36" fmla="*/ 68 w 208"/>
                  <a:gd name="T37" fmla="*/ 16 h 64"/>
                  <a:gd name="T38" fmla="*/ 32 w 208"/>
                  <a:gd name="T39" fmla="*/ 16 h 64"/>
                  <a:gd name="T40" fmla="*/ 48 w 208"/>
                  <a:gd name="T41" fmla="*/ 32 h 64"/>
                  <a:gd name="T42" fmla="*/ 32 w 208"/>
                  <a:gd name="T43" fmla="*/ 48 h 64"/>
                  <a:gd name="T44" fmla="*/ 16 w 208"/>
                  <a:gd name="T45" fmla="*/ 32 h 64"/>
                  <a:gd name="T46" fmla="*/ 32 w 208"/>
                  <a:gd name="T47" fmla="*/ 16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8" h="64">
                    <a:moveTo>
                      <a:pt x="4" y="64"/>
                    </a:moveTo>
                    <a:cubicBezTo>
                      <a:pt x="204" y="64"/>
                      <a:pt x="204" y="64"/>
                      <a:pt x="204" y="64"/>
                    </a:cubicBezTo>
                    <a:cubicBezTo>
                      <a:pt x="207" y="64"/>
                      <a:pt x="208" y="62"/>
                      <a:pt x="208" y="60"/>
                    </a:cubicBezTo>
                    <a:cubicBezTo>
                      <a:pt x="208" y="4"/>
                      <a:pt x="208" y="4"/>
                      <a:pt x="208" y="4"/>
                    </a:cubicBezTo>
                    <a:cubicBezTo>
                      <a:pt x="208" y="1"/>
                      <a:pt x="207" y="0"/>
                      <a:pt x="204" y="0"/>
                    </a:cubicBezTo>
                    <a:cubicBezTo>
                      <a:pt x="4" y="0"/>
                      <a:pt x="4" y="0"/>
                      <a:pt x="4" y="0"/>
                    </a:cubicBezTo>
                    <a:cubicBezTo>
                      <a:pt x="2" y="0"/>
                      <a:pt x="0" y="1"/>
                      <a:pt x="0" y="4"/>
                    </a:cubicBezTo>
                    <a:cubicBezTo>
                      <a:pt x="0" y="60"/>
                      <a:pt x="0" y="60"/>
                      <a:pt x="0" y="60"/>
                    </a:cubicBezTo>
                    <a:cubicBezTo>
                      <a:pt x="0" y="62"/>
                      <a:pt x="2" y="64"/>
                      <a:pt x="4" y="64"/>
                    </a:cubicBezTo>
                    <a:close/>
                    <a:moveTo>
                      <a:pt x="104" y="16"/>
                    </a:moveTo>
                    <a:cubicBezTo>
                      <a:pt x="113" y="16"/>
                      <a:pt x="120" y="23"/>
                      <a:pt x="120" y="32"/>
                    </a:cubicBezTo>
                    <a:cubicBezTo>
                      <a:pt x="120" y="40"/>
                      <a:pt x="113" y="48"/>
                      <a:pt x="104" y="48"/>
                    </a:cubicBezTo>
                    <a:cubicBezTo>
                      <a:pt x="96" y="48"/>
                      <a:pt x="88" y="40"/>
                      <a:pt x="88" y="32"/>
                    </a:cubicBezTo>
                    <a:cubicBezTo>
                      <a:pt x="88" y="23"/>
                      <a:pt x="96" y="16"/>
                      <a:pt x="104" y="16"/>
                    </a:cubicBezTo>
                    <a:close/>
                    <a:moveTo>
                      <a:pt x="68" y="16"/>
                    </a:moveTo>
                    <a:cubicBezTo>
                      <a:pt x="77" y="16"/>
                      <a:pt x="84" y="23"/>
                      <a:pt x="84" y="32"/>
                    </a:cubicBezTo>
                    <a:cubicBezTo>
                      <a:pt x="84" y="40"/>
                      <a:pt x="77" y="48"/>
                      <a:pt x="68" y="48"/>
                    </a:cubicBezTo>
                    <a:cubicBezTo>
                      <a:pt x="60" y="48"/>
                      <a:pt x="52" y="40"/>
                      <a:pt x="52" y="32"/>
                    </a:cubicBezTo>
                    <a:cubicBezTo>
                      <a:pt x="52" y="23"/>
                      <a:pt x="60" y="16"/>
                      <a:pt x="68" y="16"/>
                    </a:cubicBezTo>
                    <a:close/>
                    <a:moveTo>
                      <a:pt x="32" y="16"/>
                    </a:moveTo>
                    <a:cubicBezTo>
                      <a:pt x="41" y="16"/>
                      <a:pt x="48" y="23"/>
                      <a:pt x="48" y="32"/>
                    </a:cubicBezTo>
                    <a:cubicBezTo>
                      <a:pt x="48" y="40"/>
                      <a:pt x="41" y="48"/>
                      <a:pt x="32" y="48"/>
                    </a:cubicBezTo>
                    <a:cubicBezTo>
                      <a:pt x="24" y="48"/>
                      <a:pt x="16" y="40"/>
                      <a:pt x="16" y="32"/>
                    </a:cubicBezTo>
                    <a:cubicBezTo>
                      <a:pt x="16" y="23"/>
                      <a:pt x="24" y="16"/>
                      <a:pt x="32" y="16"/>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57" name="Freeform 43">
                <a:extLst>
                  <a:ext uri="{FF2B5EF4-FFF2-40B4-BE49-F238E27FC236}">
                    <a16:creationId xmlns:a16="http://schemas.microsoft.com/office/drawing/2014/main" id="{A039A763-C3DA-457B-827D-4206FF5CCD78}"/>
                  </a:ext>
                </a:extLst>
              </p:cNvPr>
              <p:cNvSpPr>
                <a:spLocks/>
              </p:cNvSpPr>
              <p:nvPr/>
            </p:nvSpPr>
            <p:spPr bwMode="auto">
              <a:xfrm>
                <a:off x="326" y="1624"/>
                <a:ext cx="243" cy="155"/>
              </a:xfrm>
              <a:custGeom>
                <a:avLst/>
                <a:gdLst>
                  <a:gd name="T0" fmla="*/ 108 w 208"/>
                  <a:gd name="T1" fmla="*/ 116 h 132"/>
                  <a:gd name="T2" fmla="*/ 108 w 208"/>
                  <a:gd name="T3" fmla="*/ 85 h 132"/>
                  <a:gd name="T4" fmla="*/ 112 w 208"/>
                  <a:gd name="T5" fmla="*/ 81 h 132"/>
                  <a:gd name="T6" fmla="*/ 121 w 208"/>
                  <a:gd name="T7" fmla="*/ 79 h 132"/>
                  <a:gd name="T8" fmla="*/ 115 w 208"/>
                  <a:gd name="T9" fmla="*/ 71 h 132"/>
                  <a:gd name="T10" fmla="*/ 115 w 208"/>
                  <a:gd name="T11" fmla="*/ 66 h 132"/>
                  <a:gd name="T12" fmla="*/ 137 w 208"/>
                  <a:gd name="T13" fmla="*/ 44 h 132"/>
                  <a:gd name="T14" fmla="*/ 143 w 208"/>
                  <a:gd name="T15" fmla="*/ 44 h 132"/>
                  <a:gd name="T16" fmla="*/ 152 w 208"/>
                  <a:gd name="T17" fmla="*/ 50 h 132"/>
                  <a:gd name="T18" fmla="*/ 152 w 208"/>
                  <a:gd name="T19" fmla="*/ 49 h 132"/>
                  <a:gd name="T20" fmla="*/ 154 w 208"/>
                  <a:gd name="T21" fmla="*/ 39 h 132"/>
                  <a:gd name="T22" fmla="*/ 158 w 208"/>
                  <a:gd name="T23" fmla="*/ 36 h 132"/>
                  <a:gd name="T24" fmla="*/ 189 w 208"/>
                  <a:gd name="T25" fmla="*/ 36 h 132"/>
                  <a:gd name="T26" fmla="*/ 193 w 208"/>
                  <a:gd name="T27" fmla="*/ 39 h 132"/>
                  <a:gd name="T28" fmla="*/ 195 w 208"/>
                  <a:gd name="T29" fmla="*/ 49 h 132"/>
                  <a:gd name="T30" fmla="*/ 202 w 208"/>
                  <a:gd name="T31" fmla="*/ 44 h 132"/>
                  <a:gd name="T32" fmla="*/ 207 w 208"/>
                  <a:gd name="T33" fmla="*/ 44 h 132"/>
                  <a:gd name="T34" fmla="*/ 208 w 208"/>
                  <a:gd name="T35" fmla="*/ 45 h 132"/>
                  <a:gd name="T36" fmla="*/ 208 w 208"/>
                  <a:gd name="T37" fmla="*/ 39 h 132"/>
                  <a:gd name="T38" fmla="*/ 208 w 208"/>
                  <a:gd name="T39" fmla="*/ 4 h 132"/>
                  <a:gd name="T40" fmla="*/ 204 w 208"/>
                  <a:gd name="T41" fmla="*/ 0 h 132"/>
                  <a:gd name="T42" fmla="*/ 4 w 208"/>
                  <a:gd name="T43" fmla="*/ 0 h 132"/>
                  <a:gd name="T44" fmla="*/ 0 w 208"/>
                  <a:gd name="T45" fmla="*/ 4 h 132"/>
                  <a:gd name="T46" fmla="*/ 0 w 208"/>
                  <a:gd name="T47" fmla="*/ 128 h 132"/>
                  <a:gd name="T48" fmla="*/ 4 w 208"/>
                  <a:gd name="T49" fmla="*/ 132 h 132"/>
                  <a:gd name="T50" fmla="*/ 116 w 208"/>
                  <a:gd name="T51" fmla="*/ 132 h 132"/>
                  <a:gd name="T52" fmla="*/ 116 w 208"/>
                  <a:gd name="T53" fmla="*/ 130 h 132"/>
                  <a:gd name="T54" fmla="*/ 122 w 208"/>
                  <a:gd name="T55" fmla="*/ 122 h 132"/>
                  <a:gd name="T56" fmla="*/ 112 w 208"/>
                  <a:gd name="T57" fmla="*/ 120 h 132"/>
                  <a:gd name="T58" fmla="*/ 108 w 208"/>
                  <a:gd name="T59" fmla="*/ 116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8" h="132">
                    <a:moveTo>
                      <a:pt x="108" y="116"/>
                    </a:moveTo>
                    <a:cubicBezTo>
                      <a:pt x="108" y="85"/>
                      <a:pt x="108" y="85"/>
                      <a:pt x="108" y="85"/>
                    </a:cubicBezTo>
                    <a:cubicBezTo>
                      <a:pt x="108" y="83"/>
                      <a:pt x="110" y="82"/>
                      <a:pt x="112" y="81"/>
                    </a:cubicBezTo>
                    <a:cubicBezTo>
                      <a:pt x="121" y="79"/>
                      <a:pt x="121" y="79"/>
                      <a:pt x="121" y="79"/>
                    </a:cubicBezTo>
                    <a:cubicBezTo>
                      <a:pt x="115" y="71"/>
                      <a:pt x="115" y="71"/>
                      <a:pt x="115" y="71"/>
                    </a:cubicBezTo>
                    <a:cubicBezTo>
                      <a:pt x="114" y="70"/>
                      <a:pt x="114" y="68"/>
                      <a:pt x="115" y="66"/>
                    </a:cubicBezTo>
                    <a:cubicBezTo>
                      <a:pt x="137" y="44"/>
                      <a:pt x="137" y="44"/>
                      <a:pt x="137" y="44"/>
                    </a:cubicBezTo>
                    <a:cubicBezTo>
                      <a:pt x="139" y="43"/>
                      <a:pt x="141" y="43"/>
                      <a:pt x="143" y="44"/>
                    </a:cubicBezTo>
                    <a:cubicBezTo>
                      <a:pt x="152" y="50"/>
                      <a:pt x="152" y="50"/>
                      <a:pt x="152" y="50"/>
                    </a:cubicBezTo>
                    <a:cubicBezTo>
                      <a:pt x="152" y="49"/>
                      <a:pt x="152" y="49"/>
                      <a:pt x="152" y="49"/>
                    </a:cubicBezTo>
                    <a:cubicBezTo>
                      <a:pt x="154" y="39"/>
                      <a:pt x="154" y="39"/>
                      <a:pt x="154" y="39"/>
                    </a:cubicBezTo>
                    <a:cubicBezTo>
                      <a:pt x="154" y="37"/>
                      <a:pt x="156" y="36"/>
                      <a:pt x="158" y="36"/>
                    </a:cubicBezTo>
                    <a:cubicBezTo>
                      <a:pt x="189" y="36"/>
                      <a:pt x="189" y="36"/>
                      <a:pt x="189" y="36"/>
                    </a:cubicBezTo>
                    <a:cubicBezTo>
                      <a:pt x="191" y="36"/>
                      <a:pt x="193" y="37"/>
                      <a:pt x="193" y="39"/>
                    </a:cubicBezTo>
                    <a:cubicBezTo>
                      <a:pt x="195" y="49"/>
                      <a:pt x="195" y="49"/>
                      <a:pt x="195" y="49"/>
                    </a:cubicBezTo>
                    <a:cubicBezTo>
                      <a:pt x="202" y="44"/>
                      <a:pt x="202" y="44"/>
                      <a:pt x="202" y="44"/>
                    </a:cubicBezTo>
                    <a:cubicBezTo>
                      <a:pt x="204" y="43"/>
                      <a:pt x="206" y="43"/>
                      <a:pt x="207" y="44"/>
                    </a:cubicBezTo>
                    <a:cubicBezTo>
                      <a:pt x="208" y="45"/>
                      <a:pt x="208" y="45"/>
                      <a:pt x="208" y="45"/>
                    </a:cubicBezTo>
                    <a:cubicBezTo>
                      <a:pt x="208" y="39"/>
                      <a:pt x="208" y="39"/>
                      <a:pt x="208" y="39"/>
                    </a:cubicBezTo>
                    <a:cubicBezTo>
                      <a:pt x="208" y="4"/>
                      <a:pt x="208" y="4"/>
                      <a:pt x="208" y="4"/>
                    </a:cubicBezTo>
                    <a:cubicBezTo>
                      <a:pt x="208" y="1"/>
                      <a:pt x="207" y="0"/>
                      <a:pt x="204" y="0"/>
                    </a:cubicBezTo>
                    <a:cubicBezTo>
                      <a:pt x="4" y="0"/>
                      <a:pt x="4" y="0"/>
                      <a:pt x="4" y="0"/>
                    </a:cubicBezTo>
                    <a:cubicBezTo>
                      <a:pt x="2" y="0"/>
                      <a:pt x="0" y="1"/>
                      <a:pt x="0" y="4"/>
                    </a:cubicBezTo>
                    <a:cubicBezTo>
                      <a:pt x="0" y="128"/>
                      <a:pt x="0" y="128"/>
                      <a:pt x="0" y="128"/>
                    </a:cubicBezTo>
                    <a:cubicBezTo>
                      <a:pt x="0" y="130"/>
                      <a:pt x="2" y="132"/>
                      <a:pt x="4" y="132"/>
                    </a:cubicBezTo>
                    <a:cubicBezTo>
                      <a:pt x="116" y="132"/>
                      <a:pt x="116" y="132"/>
                      <a:pt x="116" y="132"/>
                    </a:cubicBezTo>
                    <a:cubicBezTo>
                      <a:pt x="116" y="131"/>
                      <a:pt x="116" y="130"/>
                      <a:pt x="116" y="130"/>
                    </a:cubicBezTo>
                    <a:cubicBezTo>
                      <a:pt x="122" y="122"/>
                      <a:pt x="122" y="122"/>
                      <a:pt x="122" y="122"/>
                    </a:cubicBezTo>
                    <a:cubicBezTo>
                      <a:pt x="112" y="120"/>
                      <a:pt x="112" y="120"/>
                      <a:pt x="112" y="120"/>
                    </a:cubicBezTo>
                    <a:cubicBezTo>
                      <a:pt x="110" y="120"/>
                      <a:pt x="108" y="118"/>
                      <a:pt x="108" y="116"/>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65" name="Group 64">
            <a:extLst>
              <a:ext uri="{FF2B5EF4-FFF2-40B4-BE49-F238E27FC236}">
                <a16:creationId xmlns:a16="http://schemas.microsoft.com/office/drawing/2014/main" id="{911AC3BA-6C54-424E-9EF1-101313A095F0}"/>
              </a:ext>
            </a:extLst>
          </p:cNvPr>
          <p:cNvGrpSpPr/>
          <p:nvPr/>
        </p:nvGrpSpPr>
        <p:grpSpPr>
          <a:xfrm>
            <a:off x="466844" y="1717189"/>
            <a:ext cx="1206704" cy="1007987"/>
            <a:chOff x="350133" y="1287892"/>
            <a:chExt cx="905028" cy="755990"/>
          </a:xfrm>
        </p:grpSpPr>
        <p:sp>
          <p:nvSpPr>
            <p:cNvPr id="34" name="Oval 33">
              <a:extLst>
                <a:ext uri="{FF2B5EF4-FFF2-40B4-BE49-F238E27FC236}">
                  <a16:creationId xmlns:a16="http://schemas.microsoft.com/office/drawing/2014/main" id="{F9B77EB4-0D06-45D0-96FC-1EE7C8B63D5A}"/>
                </a:ext>
              </a:extLst>
            </p:cNvPr>
            <p:cNvSpPr/>
            <p:nvPr/>
          </p:nvSpPr>
          <p:spPr>
            <a:xfrm>
              <a:off x="350133" y="1287892"/>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07" name="Straight Connector 106">
              <a:extLst>
                <a:ext uri="{FF2B5EF4-FFF2-40B4-BE49-F238E27FC236}">
                  <a16:creationId xmlns:a16="http://schemas.microsoft.com/office/drawing/2014/main" id="{DCD441FD-0674-4386-ABCB-B300842D1E70}"/>
                </a:ext>
              </a:extLst>
            </p:cNvPr>
            <p:cNvCxnSpPr/>
            <p:nvPr/>
          </p:nvCxnSpPr>
          <p:spPr>
            <a:xfrm>
              <a:off x="1255161" y="1432193"/>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60" name="Group 46">
              <a:extLst>
                <a:ext uri="{FF2B5EF4-FFF2-40B4-BE49-F238E27FC236}">
                  <a16:creationId xmlns:a16="http://schemas.microsoft.com/office/drawing/2014/main" id="{969233EF-A758-47A7-B1B2-DE681BD05174}"/>
                </a:ext>
              </a:extLst>
            </p:cNvPr>
            <p:cNvGrpSpPr>
              <a:grpSpLocks noChangeAspect="1"/>
            </p:cNvGrpSpPr>
            <p:nvPr/>
          </p:nvGrpSpPr>
          <p:grpSpPr bwMode="auto">
            <a:xfrm>
              <a:off x="509053" y="1450781"/>
              <a:ext cx="438150" cy="430212"/>
              <a:chOff x="321" y="918"/>
              <a:chExt cx="276" cy="271"/>
            </a:xfrm>
            <a:gradFill>
              <a:gsLst>
                <a:gs pos="0">
                  <a:schemeClr val="accent4">
                    <a:lumMod val="75000"/>
                  </a:schemeClr>
                </a:gs>
                <a:gs pos="100000">
                  <a:schemeClr val="accent4"/>
                </a:gs>
              </a:gsLst>
              <a:lin ang="13500000" scaled="1"/>
            </a:gradFill>
          </p:grpSpPr>
          <p:sp>
            <p:nvSpPr>
              <p:cNvPr id="62" name="Freeform 47">
                <a:extLst>
                  <a:ext uri="{FF2B5EF4-FFF2-40B4-BE49-F238E27FC236}">
                    <a16:creationId xmlns:a16="http://schemas.microsoft.com/office/drawing/2014/main" id="{6EEFBC72-ACA0-4440-B16A-1DFC87255D64}"/>
                  </a:ext>
                </a:extLst>
              </p:cNvPr>
              <p:cNvSpPr>
                <a:spLocks noEditPoints="1"/>
              </p:cNvSpPr>
              <p:nvPr/>
            </p:nvSpPr>
            <p:spPr bwMode="auto">
              <a:xfrm>
                <a:off x="471" y="1063"/>
                <a:ext cx="126" cy="126"/>
              </a:xfrm>
              <a:custGeom>
                <a:avLst/>
                <a:gdLst>
                  <a:gd name="T0" fmla="*/ 52 w 104"/>
                  <a:gd name="T1" fmla="*/ 0 h 104"/>
                  <a:gd name="T2" fmla="*/ 0 w 104"/>
                  <a:gd name="T3" fmla="*/ 52 h 104"/>
                  <a:gd name="T4" fmla="*/ 52 w 104"/>
                  <a:gd name="T5" fmla="*/ 104 h 104"/>
                  <a:gd name="T6" fmla="*/ 104 w 104"/>
                  <a:gd name="T7" fmla="*/ 52 h 104"/>
                  <a:gd name="T8" fmla="*/ 52 w 104"/>
                  <a:gd name="T9" fmla="*/ 0 h 104"/>
                  <a:gd name="T10" fmla="*/ 52 w 104"/>
                  <a:gd name="T11" fmla="*/ 96 h 104"/>
                  <a:gd name="T12" fmla="*/ 8 w 104"/>
                  <a:gd name="T13" fmla="*/ 52 h 104"/>
                  <a:gd name="T14" fmla="*/ 52 w 104"/>
                  <a:gd name="T15" fmla="*/ 8 h 104"/>
                  <a:gd name="T16" fmla="*/ 96 w 104"/>
                  <a:gd name="T17" fmla="*/ 52 h 104"/>
                  <a:gd name="T18" fmla="*/ 52 w 104"/>
                  <a:gd name="T19" fmla="*/ 9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4" h="104">
                    <a:moveTo>
                      <a:pt x="52" y="0"/>
                    </a:moveTo>
                    <a:cubicBezTo>
                      <a:pt x="24" y="0"/>
                      <a:pt x="0" y="23"/>
                      <a:pt x="0" y="52"/>
                    </a:cubicBezTo>
                    <a:cubicBezTo>
                      <a:pt x="0" y="80"/>
                      <a:pt x="24" y="104"/>
                      <a:pt x="52" y="104"/>
                    </a:cubicBezTo>
                    <a:cubicBezTo>
                      <a:pt x="81" y="104"/>
                      <a:pt x="104" y="80"/>
                      <a:pt x="104" y="52"/>
                    </a:cubicBezTo>
                    <a:cubicBezTo>
                      <a:pt x="104" y="23"/>
                      <a:pt x="81" y="0"/>
                      <a:pt x="52" y="0"/>
                    </a:cubicBezTo>
                    <a:close/>
                    <a:moveTo>
                      <a:pt x="52" y="96"/>
                    </a:moveTo>
                    <a:cubicBezTo>
                      <a:pt x="28" y="96"/>
                      <a:pt x="8" y="76"/>
                      <a:pt x="8" y="52"/>
                    </a:cubicBezTo>
                    <a:cubicBezTo>
                      <a:pt x="8" y="27"/>
                      <a:pt x="28" y="8"/>
                      <a:pt x="52" y="8"/>
                    </a:cubicBezTo>
                    <a:cubicBezTo>
                      <a:pt x="77" y="8"/>
                      <a:pt x="96" y="27"/>
                      <a:pt x="96" y="52"/>
                    </a:cubicBezTo>
                    <a:cubicBezTo>
                      <a:pt x="96" y="76"/>
                      <a:pt x="77" y="96"/>
                      <a:pt x="52" y="9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63" name="Freeform 48">
                <a:extLst>
                  <a:ext uri="{FF2B5EF4-FFF2-40B4-BE49-F238E27FC236}">
                    <a16:creationId xmlns:a16="http://schemas.microsoft.com/office/drawing/2014/main" id="{E432EDEF-7EA5-4E15-903F-B893FF8B6B96}"/>
                  </a:ext>
                </a:extLst>
              </p:cNvPr>
              <p:cNvSpPr>
                <a:spLocks/>
              </p:cNvSpPr>
              <p:nvPr/>
            </p:nvSpPr>
            <p:spPr bwMode="auto">
              <a:xfrm>
                <a:off x="500" y="1092"/>
                <a:ext cx="68" cy="68"/>
              </a:xfrm>
              <a:custGeom>
                <a:avLst/>
                <a:gdLst>
                  <a:gd name="T0" fmla="*/ 52 w 56"/>
                  <a:gd name="T1" fmla="*/ 24 h 56"/>
                  <a:gd name="T2" fmla="*/ 32 w 56"/>
                  <a:gd name="T3" fmla="*/ 24 h 56"/>
                  <a:gd name="T4" fmla="*/ 32 w 56"/>
                  <a:gd name="T5" fmla="*/ 4 h 56"/>
                  <a:gd name="T6" fmla="*/ 28 w 56"/>
                  <a:gd name="T7" fmla="*/ 0 h 56"/>
                  <a:gd name="T8" fmla="*/ 24 w 56"/>
                  <a:gd name="T9" fmla="*/ 4 h 56"/>
                  <a:gd name="T10" fmla="*/ 24 w 56"/>
                  <a:gd name="T11" fmla="*/ 24 h 56"/>
                  <a:gd name="T12" fmla="*/ 4 w 56"/>
                  <a:gd name="T13" fmla="*/ 24 h 56"/>
                  <a:gd name="T14" fmla="*/ 0 w 56"/>
                  <a:gd name="T15" fmla="*/ 28 h 56"/>
                  <a:gd name="T16" fmla="*/ 4 w 56"/>
                  <a:gd name="T17" fmla="*/ 32 h 56"/>
                  <a:gd name="T18" fmla="*/ 24 w 56"/>
                  <a:gd name="T19" fmla="*/ 32 h 56"/>
                  <a:gd name="T20" fmla="*/ 24 w 56"/>
                  <a:gd name="T21" fmla="*/ 52 h 56"/>
                  <a:gd name="T22" fmla="*/ 28 w 56"/>
                  <a:gd name="T23" fmla="*/ 56 h 56"/>
                  <a:gd name="T24" fmla="*/ 32 w 56"/>
                  <a:gd name="T25" fmla="*/ 52 h 56"/>
                  <a:gd name="T26" fmla="*/ 32 w 56"/>
                  <a:gd name="T27" fmla="*/ 32 h 56"/>
                  <a:gd name="T28" fmla="*/ 52 w 56"/>
                  <a:gd name="T29" fmla="*/ 32 h 56"/>
                  <a:gd name="T30" fmla="*/ 56 w 56"/>
                  <a:gd name="T31" fmla="*/ 28 h 56"/>
                  <a:gd name="T32" fmla="*/ 52 w 56"/>
                  <a:gd name="T33"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 h="56">
                    <a:moveTo>
                      <a:pt x="52" y="24"/>
                    </a:moveTo>
                    <a:cubicBezTo>
                      <a:pt x="32" y="24"/>
                      <a:pt x="32" y="24"/>
                      <a:pt x="32" y="24"/>
                    </a:cubicBezTo>
                    <a:cubicBezTo>
                      <a:pt x="32" y="4"/>
                      <a:pt x="32" y="4"/>
                      <a:pt x="32" y="4"/>
                    </a:cubicBezTo>
                    <a:cubicBezTo>
                      <a:pt x="32" y="1"/>
                      <a:pt x="31" y="0"/>
                      <a:pt x="28" y="0"/>
                    </a:cubicBezTo>
                    <a:cubicBezTo>
                      <a:pt x="26" y="0"/>
                      <a:pt x="24" y="1"/>
                      <a:pt x="24" y="4"/>
                    </a:cubicBezTo>
                    <a:cubicBezTo>
                      <a:pt x="24" y="24"/>
                      <a:pt x="24" y="24"/>
                      <a:pt x="24" y="24"/>
                    </a:cubicBezTo>
                    <a:cubicBezTo>
                      <a:pt x="4" y="24"/>
                      <a:pt x="4" y="24"/>
                      <a:pt x="4" y="24"/>
                    </a:cubicBezTo>
                    <a:cubicBezTo>
                      <a:pt x="2" y="24"/>
                      <a:pt x="0" y="25"/>
                      <a:pt x="0" y="28"/>
                    </a:cubicBezTo>
                    <a:cubicBezTo>
                      <a:pt x="0" y="30"/>
                      <a:pt x="2" y="32"/>
                      <a:pt x="4" y="32"/>
                    </a:cubicBezTo>
                    <a:cubicBezTo>
                      <a:pt x="24" y="32"/>
                      <a:pt x="24" y="32"/>
                      <a:pt x="24" y="32"/>
                    </a:cubicBezTo>
                    <a:cubicBezTo>
                      <a:pt x="24" y="52"/>
                      <a:pt x="24" y="52"/>
                      <a:pt x="24" y="52"/>
                    </a:cubicBezTo>
                    <a:cubicBezTo>
                      <a:pt x="24" y="54"/>
                      <a:pt x="26" y="56"/>
                      <a:pt x="28" y="56"/>
                    </a:cubicBezTo>
                    <a:cubicBezTo>
                      <a:pt x="31" y="56"/>
                      <a:pt x="32" y="54"/>
                      <a:pt x="32" y="52"/>
                    </a:cubicBezTo>
                    <a:cubicBezTo>
                      <a:pt x="32" y="32"/>
                      <a:pt x="32" y="32"/>
                      <a:pt x="32" y="32"/>
                    </a:cubicBezTo>
                    <a:cubicBezTo>
                      <a:pt x="52" y="32"/>
                      <a:pt x="52" y="32"/>
                      <a:pt x="52" y="32"/>
                    </a:cubicBezTo>
                    <a:cubicBezTo>
                      <a:pt x="55" y="32"/>
                      <a:pt x="56" y="30"/>
                      <a:pt x="56" y="28"/>
                    </a:cubicBezTo>
                    <a:cubicBezTo>
                      <a:pt x="56" y="25"/>
                      <a:pt x="55" y="24"/>
                      <a:pt x="52" y="2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64" name="Freeform 49">
                <a:extLst>
                  <a:ext uri="{FF2B5EF4-FFF2-40B4-BE49-F238E27FC236}">
                    <a16:creationId xmlns:a16="http://schemas.microsoft.com/office/drawing/2014/main" id="{79182825-A03A-4B0F-ABEA-ED0175E3C113}"/>
                  </a:ext>
                </a:extLst>
              </p:cNvPr>
              <p:cNvSpPr>
                <a:spLocks noEditPoints="1"/>
              </p:cNvSpPr>
              <p:nvPr/>
            </p:nvSpPr>
            <p:spPr bwMode="auto">
              <a:xfrm>
                <a:off x="321" y="918"/>
                <a:ext cx="261" cy="261"/>
              </a:xfrm>
              <a:custGeom>
                <a:avLst/>
                <a:gdLst>
                  <a:gd name="T0" fmla="*/ 108 w 216"/>
                  <a:gd name="T1" fmla="*/ 172 h 216"/>
                  <a:gd name="T2" fmla="*/ 104 w 216"/>
                  <a:gd name="T3" fmla="*/ 168 h 216"/>
                  <a:gd name="T4" fmla="*/ 108 w 216"/>
                  <a:gd name="T5" fmla="*/ 164 h 216"/>
                  <a:gd name="T6" fmla="*/ 113 w 216"/>
                  <a:gd name="T7" fmla="*/ 164 h 216"/>
                  <a:gd name="T8" fmla="*/ 154 w 216"/>
                  <a:gd name="T9" fmla="*/ 112 h 216"/>
                  <a:gd name="T10" fmla="*/ 108 w 216"/>
                  <a:gd name="T11" fmla="*/ 112 h 216"/>
                  <a:gd name="T12" fmla="*/ 104 w 216"/>
                  <a:gd name="T13" fmla="*/ 108 h 216"/>
                  <a:gd name="T14" fmla="*/ 108 w 216"/>
                  <a:gd name="T15" fmla="*/ 104 h 216"/>
                  <a:gd name="T16" fmla="*/ 180 w 216"/>
                  <a:gd name="T17" fmla="*/ 104 h 216"/>
                  <a:gd name="T18" fmla="*/ 184 w 216"/>
                  <a:gd name="T19" fmla="*/ 108 h 216"/>
                  <a:gd name="T20" fmla="*/ 184 w 216"/>
                  <a:gd name="T21" fmla="*/ 108 h 216"/>
                  <a:gd name="T22" fmla="*/ 216 w 216"/>
                  <a:gd name="T23" fmla="*/ 122 h 216"/>
                  <a:gd name="T24" fmla="*/ 216 w 216"/>
                  <a:gd name="T25" fmla="*/ 48 h 216"/>
                  <a:gd name="T26" fmla="*/ 168 w 216"/>
                  <a:gd name="T27" fmla="*/ 0 h 216"/>
                  <a:gd name="T28" fmla="*/ 49 w 216"/>
                  <a:gd name="T29" fmla="*/ 0 h 216"/>
                  <a:gd name="T30" fmla="*/ 0 w 216"/>
                  <a:gd name="T31" fmla="*/ 48 h 216"/>
                  <a:gd name="T32" fmla="*/ 0 w 216"/>
                  <a:gd name="T33" fmla="*/ 167 h 216"/>
                  <a:gd name="T34" fmla="*/ 49 w 216"/>
                  <a:gd name="T35" fmla="*/ 216 h 216"/>
                  <a:gd name="T36" fmla="*/ 130 w 216"/>
                  <a:gd name="T37" fmla="*/ 216 h 216"/>
                  <a:gd name="T38" fmla="*/ 112 w 216"/>
                  <a:gd name="T39" fmla="*/ 172 h 216"/>
                  <a:gd name="T40" fmla="*/ 108 w 216"/>
                  <a:gd name="T41" fmla="*/ 172 h 216"/>
                  <a:gd name="T42" fmla="*/ 108 w 216"/>
                  <a:gd name="T43" fmla="*/ 48 h 216"/>
                  <a:gd name="T44" fmla="*/ 180 w 216"/>
                  <a:gd name="T45" fmla="*/ 48 h 216"/>
                  <a:gd name="T46" fmla="*/ 184 w 216"/>
                  <a:gd name="T47" fmla="*/ 52 h 216"/>
                  <a:gd name="T48" fmla="*/ 180 w 216"/>
                  <a:gd name="T49" fmla="*/ 56 h 216"/>
                  <a:gd name="T50" fmla="*/ 108 w 216"/>
                  <a:gd name="T51" fmla="*/ 56 h 216"/>
                  <a:gd name="T52" fmla="*/ 104 w 216"/>
                  <a:gd name="T53" fmla="*/ 52 h 216"/>
                  <a:gd name="T54" fmla="*/ 108 w 216"/>
                  <a:gd name="T55" fmla="*/ 48 h 216"/>
                  <a:gd name="T56" fmla="*/ 83 w 216"/>
                  <a:gd name="T57" fmla="*/ 150 h 216"/>
                  <a:gd name="T58" fmla="*/ 56 w 216"/>
                  <a:gd name="T59" fmla="*/ 182 h 216"/>
                  <a:gd name="T60" fmla="*/ 53 w 216"/>
                  <a:gd name="T61" fmla="*/ 184 h 216"/>
                  <a:gd name="T62" fmla="*/ 50 w 216"/>
                  <a:gd name="T63" fmla="*/ 183 h 216"/>
                  <a:gd name="T64" fmla="*/ 32 w 216"/>
                  <a:gd name="T65" fmla="*/ 169 h 216"/>
                  <a:gd name="T66" fmla="*/ 31 w 216"/>
                  <a:gd name="T67" fmla="*/ 164 h 216"/>
                  <a:gd name="T68" fmla="*/ 37 w 216"/>
                  <a:gd name="T69" fmla="*/ 163 h 216"/>
                  <a:gd name="T70" fmla="*/ 52 w 216"/>
                  <a:gd name="T71" fmla="*/ 174 h 216"/>
                  <a:gd name="T72" fmla="*/ 77 w 216"/>
                  <a:gd name="T73" fmla="*/ 145 h 216"/>
                  <a:gd name="T74" fmla="*/ 83 w 216"/>
                  <a:gd name="T75" fmla="*/ 145 h 216"/>
                  <a:gd name="T76" fmla="*/ 83 w 216"/>
                  <a:gd name="T77" fmla="*/ 150 h 216"/>
                  <a:gd name="T78" fmla="*/ 83 w 216"/>
                  <a:gd name="T79" fmla="*/ 90 h 216"/>
                  <a:gd name="T80" fmla="*/ 56 w 216"/>
                  <a:gd name="T81" fmla="*/ 122 h 216"/>
                  <a:gd name="T82" fmla="*/ 53 w 216"/>
                  <a:gd name="T83" fmla="*/ 124 h 216"/>
                  <a:gd name="T84" fmla="*/ 50 w 216"/>
                  <a:gd name="T85" fmla="*/ 123 h 216"/>
                  <a:gd name="T86" fmla="*/ 32 w 216"/>
                  <a:gd name="T87" fmla="*/ 109 h 216"/>
                  <a:gd name="T88" fmla="*/ 31 w 216"/>
                  <a:gd name="T89" fmla="*/ 104 h 216"/>
                  <a:gd name="T90" fmla="*/ 37 w 216"/>
                  <a:gd name="T91" fmla="*/ 103 h 216"/>
                  <a:gd name="T92" fmla="*/ 52 w 216"/>
                  <a:gd name="T93" fmla="*/ 114 h 216"/>
                  <a:gd name="T94" fmla="*/ 77 w 216"/>
                  <a:gd name="T95" fmla="*/ 85 h 216"/>
                  <a:gd name="T96" fmla="*/ 83 w 216"/>
                  <a:gd name="T97" fmla="*/ 85 h 216"/>
                  <a:gd name="T98" fmla="*/ 83 w 216"/>
                  <a:gd name="T99" fmla="*/ 90 h 216"/>
                  <a:gd name="T100" fmla="*/ 83 w 216"/>
                  <a:gd name="T101" fmla="*/ 34 h 216"/>
                  <a:gd name="T102" fmla="*/ 56 w 216"/>
                  <a:gd name="T103" fmla="*/ 66 h 216"/>
                  <a:gd name="T104" fmla="*/ 53 w 216"/>
                  <a:gd name="T105" fmla="*/ 68 h 216"/>
                  <a:gd name="T106" fmla="*/ 50 w 216"/>
                  <a:gd name="T107" fmla="*/ 67 h 216"/>
                  <a:gd name="T108" fmla="*/ 32 w 216"/>
                  <a:gd name="T109" fmla="*/ 53 h 216"/>
                  <a:gd name="T110" fmla="*/ 31 w 216"/>
                  <a:gd name="T111" fmla="*/ 48 h 216"/>
                  <a:gd name="T112" fmla="*/ 37 w 216"/>
                  <a:gd name="T113" fmla="*/ 47 h 216"/>
                  <a:gd name="T114" fmla="*/ 52 w 216"/>
                  <a:gd name="T115" fmla="*/ 58 h 216"/>
                  <a:gd name="T116" fmla="*/ 77 w 216"/>
                  <a:gd name="T117" fmla="*/ 29 h 216"/>
                  <a:gd name="T118" fmla="*/ 83 w 216"/>
                  <a:gd name="T119" fmla="*/ 29 h 216"/>
                  <a:gd name="T120" fmla="*/ 83 w 216"/>
                  <a:gd name="T121" fmla="*/ 34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6" h="216">
                    <a:moveTo>
                      <a:pt x="108" y="172"/>
                    </a:moveTo>
                    <a:cubicBezTo>
                      <a:pt x="106" y="172"/>
                      <a:pt x="104" y="170"/>
                      <a:pt x="104" y="168"/>
                    </a:cubicBezTo>
                    <a:cubicBezTo>
                      <a:pt x="104" y="165"/>
                      <a:pt x="106" y="164"/>
                      <a:pt x="108" y="164"/>
                    </a:cubicBezTo>
                    <a:cubicBezTo>
                      <a:pt x="113" y="164"/>
                      <a:pt x="113" y="164"/>
                      <a:pt x="113" y="164"/>
                    </a:cubicBezTo>
                    <a:cubicBezTo>
                      <a:pt x="116" y="140"/>
                      <a:pt x="132" y="120"/>
                      <a:pt x="154" y="112"/>
                    </a:cubicBezTo>
                    <a:cubicBezTo>
                      <a:pt x="108" y="112"/>
                      <a:pt x="108" y="112"/>
                      <a:pt x="108" y="112"/>
                    </a:cubicBezTo>
                    <a:cubicBezTo>
                      <a:pt x="106" y="112"/>
                      <a:pt x="104" y="110"/>
                      <a:pt x="104" y="108"/>
                    </a:cubicBezTo>
                    <a:cubicBezTo>
                      <a:pt x="104" y="105"/>
                      <a:pt x="106" y="104"/>
                      <a:pt x="108" y="104"/>
                    </a:cubicBezTo>
                    <a:cubicBezTo>
                      <a:pt x="180" y="104"/>
                      <a:pt x="180" y="104"/>
                      <a:pt x="180" y="104"/>
                    </a:cubicBezTo>
                    <a:cubicBezTo>
                      <a:pt x="183" y="104"/>
                      <a:pt x="184" y="105"/>
                      <a:pt x="184" y="108"/>
                    </a:cubicBezTo>
                    <a:cubicBezTo>
                      <a:pt x="184" y="108"/>
                      <a:pt x="184" y="108"/>
                      <a:pt x="184" y="108"/>
                    </a:cubicBezTo>
                    <a:cubicBezTo>
                      <a:pt x="196" y="110"/>
                      <a:pt x="207" y="114"/>
                      <a:pt x="216" y="122"/>
                    </a:cubicBezTo>
                    <a:cubicBezTo>
                      <a:pt x="216" y="48"/>
                      <a:pt x="216" y="48"/>
                      <a:pt x="216" y="48"/>
                    </a:cubicBezTo>
                    <a:cubicBezTo>
                      <a:pt x="216" y="21"/>
                      <a:pt x="195" y="0"/>
                      <a:pt x="168" y="0"/>
                    </a:cubicBezTo>
                    <a:cubicBezTo>
                      <a:pt x="49" y="0"/>
                      <a:pt x="49" y="0"/>
                      <a:pt x="49" y="0"/>
                    </a:cubicBezTo>
                    <a:cubicBezTo>
                      <a:pt x="22" y="0"/>
                      <a:pt x="0" y="21"/>
                      <a:pt x="0" y="48"/>
                    </a:cubicBezTo>
                    <a:cubicBezTo>
                      <a:pt x="0" y="167"/>
                      <a:pt x="0" y="167"/>
                      <a:pt x="0" y="167"/>
                    </a:cubicBezTo>
                    <a:cubicBezTo>
                      <a:pt x="0" y="194"/>
                      <a:pt x="22" y="216"/>
                      <a:pt x="49" y="216"/>
                    </a:cubicBezTo>
                    <a:cubicBezTo>
                      <a:pt x="130" y="216"/>
                      <a:pt x="130" y="216"/>
                      <a:pt x="130" y="216"/>
                    </a:cubicBezTo>
                    <a:cubicBezTo>
                      <a:pt x="119" y="204"/>
                      <a:pt x="112" y="189"/>
                      <a:pt x="112" y="172"/>
                    </a:cubicBezTo>
                    <a:lnTo>
                      <a:pt x="108" y="172"/>
                    </a:lnTo>
                    <a:close/>
                    <a:moveTo>
                      <a:pt x="108" y="48"/>
                    </a:moveTo>
                    <a:cubicBezTo>
                      <a:pt x="180" y="48"/>
                      <a:pt x="180" y="48"/>
                      <a:pt x="180" y="48"/>
                    </a:cubicBezTo>
                    <a:cubicBezTo>
                      <a:pt x="183" y="48"/>
                      <a:pt x="184" y="49"/>
                      <a:pt x="184" y="52"/>
                    </a:cubicBezTo>
                    <a:cubicBezTo>
                      <a:pt x="184" y="54"/>
                      <a:pt x="183" y="56"/>
                      <a:pt x="180" y="56"/>
                    </a:cubicBezTo>
                    <a:cubicBezTo>
                      <a:pt x="108" y="56"/>
                      <a:pt x="108" y="56"/>
                      <a:pt x="108" y="56"/>
                    </a:cubicBezTo>
                    <a:cubicBezTo>
                      <a:pt x="106" y="56"/>
                      <a:pt x="104" y="54"/>
                      <a:pt x="104" y="52"/>
                    </a:cubicBezTo>
                    <a:cubicBezTo>
                      <a:pt x="104" y="49"/>
                      <a:pt x="106" y="48"/>
                      <a:pt x="108" y="48"/>
                    </a:cubicBezTo>
                    <a:close/>
                    <a:moveTo>
                      <a:pt x="83" y="150"/>
                    </a:moveTo>
                    <a:cubicBezTo>
                      <a:pt x="56" y="182"/>
                      <a:pt x="56" y="182"/>
                      <a:pt x="56" y="182"/>
                    </a:cubicBezTo>
                    <a:cubicBezTo>
                      <a:pt x="55" y="183"/>
                      <a:pt x="54" y="184"/>
                      <a:pt x="53" y="184"/>
                    </a:cubicBezTo>
                    <a:cubicBezTo>
                      <a:pt x="52" y="184"/>
                      <a:pt x="51" y="183"/>
                      <a:pt x="50" y="183"/>
                    </a:cubicBezTo>
                    <a:cubicBezTo>
                      <a:pt x="32" y="169"/>
                      <a:pt x="32" y="169"/>
                      <a:pt x="32" y="169"/>
                    </a:cubicBezTo>
                    <a:cubicBezTo>
                      <a:pt x="30" y="168"/>
                      <a:pt x="30" y="165"/>
                      <a:pt x="31" y="164"/>
                    </a:cubicBezTo>
                    <a:cubicBezTo>
                      <a:pt x="33" y="162"/>
                      <a:pt x="35" y="161"/>
                      <a:pt x="37" y="163"/>
                    </a:cubicBezTo>
                    <a:cubicBezTo>
                      <a:pt x="52" y="174"/>
                      <a:pt x="52" y="174"/>
                      <a:pt x="52" y="174"/>
                    </a:cubicBezTo>
                    <a:cubicBezTo>
                      <a:pt x="77" y="145"/>
                      <a:pt x="77" y="145"/>
                      <a:pt x="77" y="145"/>
                    </a:cubicBezTo>
                    <a:cubicBezTo>
                      <a:pt x="79" y="143"/>
                      <a:pt x="81" y="143"/>
                      <a:pt x="83" y="145"/>
                    </a:cubicBezTo>
                    <a:cubicBezTo>
                      <a:pt x="84" y="146"/>
                      <a:pt x="85" y="149"/>
                      <a:pt x="83" y="150"/>
                    </a:cubicBezTo>
                    <a:close/>
                    <a:moveTo>
                      <a:pt x="83" y="90"/>
                    </a:moveTo>
                    <a:cubicBezTo>
                      <a:pt x="56" y="122"/>
                      <a:pt x="56" y="122"/>
                      <a:pt x="56" y="122"/>
                    </a:cubicBezTo>
                    <a:cubicBezTo>
                      <a:pt x="55" y="123"/>
                      <a:pt x="54" y="124"/>
                      <a:pt x="53" y="124"/>
                    </a:cubicBezTo>
                    <a:cubicBezTo>
                      <a:pt x="52" y="124"/>
                      <a:pt x="51" y="123"/>
                      <a:pt x="50" y="123"/>
                    </a:cubicBezTo>
                    <a:cubicBezTo>
                      <a:pt x="32" y="109"/>
                      <a:pt x="32" y="109"/>
                      <a:pt x="32" y="109"/>
                    </a:cubicBezTo>
                    <a:cubicBezTo>
                      <a:pt x="30" y="108"/>
                      <a:pt x="30" y="105"/>
                      <a:pt x="31" y="104"/>
                    </a:cubicBezTo>
                    <a:cubicBezTo>
                      <a:pt x="33" y="102"/>
                      <a:pt x="35" y="101"/>
                      <a:pt x="37" y="103"/>
                    </a:cubicBezTo>
                    <a:cubicBezTo>
                      <a:pt x="52" y="114"/>
                      <a:pt x="52" y="114"/>
                      <a:pt x="52" y="114"/>
                    </a:cubicBezTo>
                    <a:cubicBezTo>
                      <a:pt x="77" y="85"/>
                      <a:pt x="77" y="85"/>
                      <a:pt x="77" y="85"/>
                    </a:cubicBezTo>
                    <a:cubicBezTo>
                      <a:pt x="79" y="83"/>
                      <a:pt x="81" y="83"/>
                      <a:pt x="83" y="85"/>
                    </a:cubicBezTo>
                    <a:cubicBezTo>
                      <a:pt x="84" y="86"/>
                      <a:pt x="85" y="89"/>
                      <a:pt x="83" y="90"/>
                    </a:cubicBezTo>
                    <a:close/>
                    <a:moveTo>
                      <a:pt x="83" y="34"/>
                    </a:moveTo>
                    <a:cubicBezTo>
                      <a:pt x="56" y="66"/>
                      <a:pt x="56" y="66"/>
                      <a:pt x="56" y="66"/>
                    </a:cubicBezTo>
                    <a:cubicBezTo>
                      <a:pt x="55" y="67"/>
                      <a:pt x="54" y="68"/>
                      <a:pt x="53" y="68"/>
                    </a:cubicBezTo>
                    <a:cubicBezTo>
                      <a:pt x="52" y="68"/>
                      <a:pt x="51" y="67"/>
                      <a:pt x="50" y="67"/>
                    </a:cubicBezTo>
                    <a:cubicBezTo>
                      <a:pt x="32" y="53"/>
                      <a:pt x="32" y="53"/>
                      <a:pt x="32" y="53"/>
                    </a:cubicBezTo>
                    <a:cubicBezTo>
                      <a:pt x="30" y="52"/>
                      <a:pt x="30" y="49"/>
                      <a:pt x="31" y="48"/>
                    </a:cubicBezTo>
                    <a:cubicBezTo>
                      <a:pt x="33" y="46"/>
                      <a:pt x="35" y="45"/>
                      <a:pt x="37" y="47"/>
                    </a:cubicBezTo>
                    <a:cubicBezTo>
                      <a:pt x="52" y="58"/>
                      <a:pt x="52" y="58"/>
                      <a:pt x="52" y="58"/>
                    </a:cubicBezTo>
                    <a:cubicBezTo>
                      <a:pt x="77" y="29"/>
                      <a:pt x="77" y="29"/>
                      <a:pt x="77" y="29"/>
                    </a:cubicBezTo>
                    <a:cubicBezTo>
                      <a:pt x="79" y="27"/>
                      <a:pt x="81" y="27"/>
                      <a:pt x="83" y="29"/>
                    </a:cubicBezTo>
                    <a:cubicBezTo>
                      <a:pt x="84" y="30"/>
                      <a:pt x="85" y="33"/>
                      <a:pt x="83" y="34"/>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73" name="Group 72">
            <a:extLst>
              <a:ext uri="{FF2B5EF4-FFF2-40B4-BE49-F238E27FC236}">
                <a16:creationId xmlns:a16="http://schemas.microsoft.com/office/drawing/2014/main" id="{05D4F5DE-EAD6-4C4B-A530-BBBDCDE16E3E}"/>
              </a:ext>
            </a:extLst>
          </p:cNvPr>
          <p:cNvGrpSpPr/>
          <p:nvPr/>
        </p:nvGrpSpPr>
        <p:grpSpPr>
          <a:xfrm>
            <a:off x="8099613" y="3035281"/>
            <a:ext cx="1193935" cy="1007987"/>
            <a:chOff x="6074709" y="2276461"/>
            <a:chExt cx="895451" cy="755990"/>
          </a:xfrm>
        </p:grpSpPr>
        <p:sp>
          <p:nvSpPr>
            <p:cNvPr id="127" name="Oval 126">
              <a:extLst>
                <a:ext uri="{FF2B5EF4-FFF2-40B4-BE49-F238E27FC236}">
                  <a16:creationId xmlns:a16="http://schemas.microsoft.com/office/drawing/2014/main" id="{FE0C3E7C-624D-41E4-8ED7-8F949D2B65CA}"/>
                </a:ext>
              </a:extLst>
            </p:cNvPr>
            <p:cNvSpPr/>
            <p:nvPr/>
          </p:nvSpPr>
          <p:spPr>
            <a:xfrm>
              <a:off x="6074709" y="2276461"/>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29" name="Straight Connector 128">
              <a:extLst>
                <a:ext uri="{FF2B5EF4-FFF2-40B4-BE49-F238E27FC236}">
                  <a16:creationId xmlns:a16="http://schemas.microsoft.com/office/drawing/2014/main" id="{04DD63EE-B0D1-4047-A35C-C95D3D18837F}"/>
                </a:ext>
              </a:extLst>
            </p:cNvPr>
            <p:cNvCxnSpPr/>
            <p:nvPr/>
          </p:nvCxnSpPr>
          <p:spPr>
            <a:xfrm>
              <a:off x="6970160" y="2420762"/>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67" name="Group 52">
              <a:extLst>
                <a:ext uri="{FF2B5EF4-FFF2-40B4-BE49-F238E27FC236}">
                  <a16:creationId xmlns:a16="http://schemas.microsoft.com/office/drawing/2014/main" id="{E2D5E80A-F407-4F2B-895D-85967161DF52}"/>
                </a:ext>
              </a:extLst>
            </p:cNvPr>
            <p:cNvGrpSpPr>
              <a:grpSpLocks noChangeAspect="1"/>
            </p:cNvGrpSpPr>
            <p:nvPr/>
          </p:nvGrpSpPr>
          <p:grpSpPr bwMode="auto">
            <a:xfrm>
              <a:off x="6227279" y="2429031"/>
              <a:ext cx="450850" cy="450850"/>
              <a:chOff x="3904" y="1514"/>
              <a:chExt cx="316" cy="316"/>
            </a:xfrm>
            <a:gradFill>
              <a:gsLst>
                <a:gs pos="0">
                  <a:schemeClr val="accent4">
                    <a:lumMod val="75000"/>
                  </a:schemeClr>
                </a:gs>
                <a:gs pos="100000">
                  <a:schemeClr val="accent4"/>
                </a:gs>
              </a:gsLst>
              <a:lin ang="13500000" scaled="1"/>
            </a:gradFill>
          </p:grpSpPr>
          <p:sp>
            <p:nvSpPr>
              <p:cNvPr id="70" name="Freeform 53">
                <a:extLst>
                  <a:ext uri="{FF2B5EF4-FFF2-40B4-BE49-F238E27FC236}">
                    <a16:creationId xmlns:a16="http://schemas.microsoft.com/office/drawing/2014/main" id="{61364BE4-A33C-43AB-B893-6EF49F6A08D8}"/>
                  </a:ext>
                </a:extLst>
              </p:cNvPr>
              <p:cNvSpPr>
                <a:spLocks noEditPoints="1"/>
              </p:cNvSpPr>
              <p:nvPr/>
            </p:nvSpPr>
            <p:spPr bwMode="auto">
              <a:xfrm>
                <a:off x="4109" y="1688"/>
                <a:ext cx="106" cy="137"/>
              </a:xfrm>
              <a:custGeom>
                <a:avLst/>
                <a:gdLst>
                  <a:gd name="T0" fmla="*/ 72 w 80"/>
                  <a:gd name="T1" fmla="*/ 17 h 104"/>
                  <a:gd name="T2" fmla="*/ 72 w 80"/>
                  <a:gd name="T3" fmla="*/ 8 h 104"/>
                  <a:gd name="T4" fmla="*/ 76 w 80"/>
                  <a:gd name="T5" fmla="*/ 8 h 104"/>
                  <a:gd name="T6" fmla="*/ 80 w 80"/>
                  <a:gd name="T7" fmla="*/ 4 h 104"/>
                  <a:gd name="T8" fmla="*/ 76 w 80"/>
                  <a:gd name="T9" fmla="*/ 0 h 104"/>
                  <a:gd name="T10" fmla="*/ 72 w 80"/>
                  <a:gd name="T11" fmla="*/ 0 h 104"/>
                  <a:gd name="T12" fmla="*/ 68 w 80"/>
                  <a:gd name="T13" fmla="*/ 0 h 104"/>
                  <a:gd name="T14" fmla="*/ 12 w 80"/>
                  <a:gd name="T15" fmla="*/ 0 h 104"/>
                  <a:gd name="T16" fmla="*/ 8 w 80"/>
                  <a:gd name="T17" fmla="*/ 0 h 104"/>
                  <a:gd name="T18" fmla="*/ 4 w 80"/>
                  <a:gd name="T19" fmla="*/ 0 h 104"/>
                  <a:gd name="T20" fmla="*/ 0 w 80"/>
                  <a:gd name="T21" fmla="*/ 4 h 104"/>
                  <a:gd name="T22" fmla="*/ 4 w 80"/>
                  <a:gd name="T23" fmla="*/ 8 h 104"/>
                  <a:gd name="T24" fmla="*/ 8 w 80"/>
                  <a:gd name="T25" fmla="*/ 8 h 104"/>
                  <a:gd name="T26" fmla="*/ 8 w 80"/>
                  <a:gd name="T27" fmla="*/ 17 h 104"/>
                  <a:gd name="T28" fmla="*/ 28 w 80"/>
                  <a:gd name="T29" fmla="*/ 52 h 104"/>
                  <a:gd name="T30" fmla="*/ 8 w 80"/>
                  <a:gd name="T31" fmla="*/ 86 h 104"/>
                  <a:gd name="T32" fmla="*/ 8 w 80"/>
                  <a:gd name="T33" fmla="*/ 96 h 104"/>
                  <a:gd name="T34" fmla="*/ 4 w 80"/>
                  <a:gd name="T35" fmla="*/ 96 h 104"/>
                  <a:gd name="T36" fmla="*/ 0 w 80"/>
                  <a:gd name="T37" fmla="*/ 100 h 104"/>
                  <a:gd name="T38" fmla="*/ 4 w 80"/>
                  <a:gd name="T39" fmla="*/ 104 h 104"/>
                  <a:gd name="T40" fmla="*/ 8 w 80"/>
                  <a:gd name="T41" fmla="*/ 104 h 104"/>
                  <a:gd name="T42" fmla="*/ 12 w 80"/>
                  <a:gd name="T43" fmla="*/ 104 h 104"/>
                  <a:gd name="T44" fmla="*/ 68 w 80"/>
                  <a:gd name="T45" fmla="*/ 104 h 104"/>
                  <a:gd name="T46" fmla="*/ 72 w 80"/>
                  <a:gd name="T47" fmla="*/ 104 h 104"/>
                  <a:gd name="T48" fmla="*/ 76 w 80"/>
                  <a:gd name="T49" fmla="*/ 104 h 104"/>
                  <a:gd name="T50" fmla="*/ 80 w 80"/>
                  <a:gd name="T51" fmla="*/ 100 h 104"/>
                  <a:gd name="T52" fmla="*/ 76 w 80"/>
                  <a:gd name="T53" fmla="*/ 96 h 104"/>
                  <a:gd name="T54" fmla="*/ 72 w 80"/>
                  <a:gd name="T55" fmla="*/ 96 h 104"/>
                  <a:gd name="T56" fmla="*/ 72 w 80"/>
                  <a:gd name="T57" fmla="*/ 86 h 104"/>
                  <a:gd name="T58" fmla="*/ 53 w 80"/>
                  <a:gd name="T59" fmla="*/ 52 h 104"/>
                  <a:gd name="T60" fmla="*/ 72 w 80"/>
                  <a:gd name="T61" fmla="*/ 17 h 104"/>
                  <a:gd name="T62" fmla="*/ 64 w 80"/>
                  <a:gd name="T63" fmla="*/ 86 h 104"/>
                  <a:gd name="T64" fmla="*/ 64 w 80"/>
                  <a:gd name="T65" fmla="*/ 96 h 104"/>
                  <a:gd name="T66" fmla="*/ 16 w 80"/>
                  <a:gd name="T67" fmla="*/ 96 h 104"/>
                  <a:gd name="T68" fmla="*/ 16 w 80"/>
                  <a:gd name="T69" fmla="*/ 86 h 104"/>
                  <a:gd name="T70" fmla="*/ 37 w 80"/>
                  <a:gd name="T71" fmla="*/ 56 h 104"/>
                  <a:gd name="T72" fmla="*/ 44 w 80"/>
                  <a:gd name="T73" fmla="*/ 56 h 104"/>
                  <a:gd name="T74" fmla="*/ 64 w 80"/>
                  <a:gd name="T75" fmla="*/ 86 h 104"/>
                  <a:gd name="T76" fmla="*/ 44 w 80"/>
                  <a:gd name="T77" fmla="*/ 48 h 104"/>
                  <a:gd name="T78" fmla="*/ 37 w 80"/>
                  <a:gd name="T79" fmla="*/ 48 h 104"/>
                  <a:gd name="T80" fmla="*/ 16 w 80"/>
                  <a:gd name="T81" fmla="*/ 17 h 104"/>
                  <a:gd name="T82" fmla="*/ 16 w 80"/>
                  <a:gd name="T83" fmla="*/ 8 h 104"/>
                  <a:gd name="T84" fmla="*/ 64 w 80"/>
                  <a:gd name="T85" fmla="*/ 8 h 104"/>
                  <a:gd name="T86" fmla="*/ 64 w 80"/>
                  <a:gd name="T87" fmla="*/ 17 h 104"/>
                  <a:gd name="T88" fmla="*/ 44 w 80"/>
                  <a:gd name="T89" fmla="*/ 48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0" h="104">
                    <a:moveTo>
                      <a:pt x="72" y="17"/>
                    </a:moveTo>
                    <a:cubicBezTo>
                      <a:pt x="72" y="8"/>
                      <a:pt x="72" y="8"/>
                      <a:pt x="72" y="8"/>
                    </a:cubicBezTo>
                    <a:cubicBezTo>
                      <a:pt x="76" y="8"/>
                      <a:pt x="76" y="8"/>
                      <a:pt x="76" y="8"/>
                    </a:cubicBezTo>
                    <a:cubicBezTo>
                      <a:pt x="79" y="8"/>
                      <a:pt x="80" y="6"/>
                      <a:pt x="80" y="4"/>
                    </a:cubicBezTo>
                    <a:cubicBezTo>
                      <a:pt x="80" y="1"/>
                      <a:pt x="79" y="0"/>
                      <a:pt x="76" y="0"/>
                    </a:cubicBezTo>
                    <a:cubicBezTo>
                      <a:pt x="72" y="0"/>
                      <a:pt x="72" y="0"/>
                      <a:pt x="72" y="0"/>
                    </a:cubicBezTo>
                    <a:cubicBezTo>
                      <a:pt x="68" y="0"/>
                      <a:pt x="68" y="0"/>
                      <a:pt x="68" y="0"/>
                    </a:cubicBezTo>
                    <a:cubicBezTo>
                      <a:pt x="12" y="0"/>
                      <a:pt x="12" y="0"/>
                      <a:pt x="12" y="0"/>
                    </a:cubicBezTo>
                    <a:cubicBezTo>
                      <a:pt x="8" y="0"/>
                      <a:pt x="8" y="0"/>
                      <a:pt x="8" y="0"/>
                    </a:cubicBezTo>
                    <a:cubicBezTo>
                      <a:pt x="4" y="0"/>
                      <a:pt x="4" y="0"/>
                      <a:pt x="4" y="0"/>
                    </a:cubicBezTo>
                    <a:cubicBezTo>
                      <a:pt x="2" y="0"/>
                      <a:pt x="0" y="1"/>
                      <a:pt x="0" y="4"/>
                    </a:cubicBezTo>
                    <a:cubicBezTo>
                      <a:pt x="0" y="6"/>
                      <a:pt x="2" y="8"/>
                      <a:pt x="4" y="8"/>
                    </a:cubicBezTo>
                    <a:cubicBezTo>
                      <a:pt x="8" y="8"/>
                      <a:pt x="8" y="8"/>
                      <a:pt x="8" y="8"/>
                    </a:cubicBezTo>
                    <a:cubicBezTo>
                      <a:pt x="8" y="17"/>
                      <a:pt x="8" y="17"/>
                      <a:pt x="8" y="17"/>
                    </a:cubicBezTo>
                    <a:cubicBezTo>
                      <a:pt x="8" y="31"/>
                      <a:pt x="16" y="44"/>
                      <a:pt x="28" y="52"/>
                    </a:cubicBezTo>
                    <a:cubicBezTo>
                      <a:pt x="16" y="59"/>
                      <a:pt x="8" y="72"/>
                      <a:pt x="8" y="86"/>
                    </a:cubicBezTo>
                    <a:cubicBezTo>
                      <a:pt x="8" y="96"/>
                      <a:pt x="8" y="96"/>
                      <a:pt x="8" y="96"/>
                    </a:cubicBezTo>
                    <a:cubicBezTo>
                      <a:pt x="4" y="96"/>
                      <a:pt x="4" y="96"/>
                      <a:pt x="4" y="96"/>
                    </a:cubicBezTo>
                    <a:cubicBezTo>
                      <a:pt x="2" y="96"/>
                      <a:pt x="0" y="97"/>
                      <a:pt x="0" y="100"/>
                    </a:cubicBezTo>
                    <a:cubicBezTo>
                      <a:pt x="0" y="102"/>
                      <a:pt x="2" y="104"/>
                      <a:pt x="4" y="104"/>
                    </a:cubicBezTo>
                    <a:cubicBezTo>
                      <a:pt x="8" y="104"/>
                      <a:pt x="8" y="104"/>
                      <a:pt x="8" y="104"/>
                    </a:cubicBezTo>
                    <a:cubicBezTo>
                      <a:pt x="12" y="104"/>
                      <a:pt x="12" y="104"/>
                      <a:pt x="12" y="104"/>
                    </a:cubicBezTo>
                    <a:cubicBezTo>
                      <a:pt x="68" y="104"/>
                      <a:pt x="68" y="104"/>
                      <a:pt x="68" y="104"/>
                    </a:cubicBezTo>
                    <a:cubicBezTo>
                      <a:pt x="72" y="104"/>
                      <a:pt x="72" y="104"/>
                      <a:pt x="72" y="104"/>
                    </a:cubicBezTo>
                    <a:cubicBezTo>
                      <a:pt x="76" y="104"/>
                      <a:pt x="76" y="104"/>
                      <a:pt x="76" y="104"/>
                    </a:cubicBezTo>
                    <a:cubicBezTo>
                      <a:pt x="79" y="104"/>
                      <a:pt x="80" y="102"/>
                      <a:pt x="80" y="100"/>
                    </a:cubicBezTo>
                    <a:cubicBezTo>
                      <a:pt x="80" y="97"/>
                      <a:pt x="79" y="96"/>
                      <a:pt x="76" y="96"/>
                    </a:cubicBezTo>
                    <a:cubicBezTo>
                      <a:pt x="72" y="96"/>
                      <a:pt x="72" y="96"/>
                      <a:pt x="72" y="96"/>
                    </a:cubicBezTo>
                    <a:cubicBezTo>
                      <a:pt x="72" y="86"/>
                      <a:pt x="72" y="86"/>
                      <a:pt x="72" y="86"/>
                    </a:cubicBezTo>
                    <a:cubicBezTo>
                      <a:pt x="72" y="72"/>
                      <a:pt x="65" y="59"/>
                      <a:pt x="53" y="52"/>
                    </a:cubicBezTo>
                    <a:cubicBezTo>
                      <a:pt x="65" y="44"/>
                      <a:pt x="72" y="31"/>
                      <a:pt x="72" y="17"/>
                    </a:cubicBezTo>
                    <a:close/>
                    <a:moveTo>
                      <a:pt x="64" y="86"/>
                    </a:moveTo>
                    <a:cubicBezTo>
                      <a:pt x="64" y="96"/>
                      <a:pt x="64" y="96"/>
                      <a:pt x="64" y="96"/>
                    </a:cubicBezTo>
                    <a:cubicBezTo>
                      <a:pt x="16" y="96"/>
                      <a:pt x="16" y="96"/>
                      <a:pt x="16" y="96"/>
                    </a:cubicBezTo>
                    <a:cubicBezTo>
                      <a:pt x="16" y="86"/>
                      <a:pt x="16" y="86"/>
                      <a:pt x="16" y="86"/>
                    </a:cubicBezTo>
                    <a:cubicBezTo>
                      <a:pt x="16" y="73"/>
                      <a:pt x="25" y="61"/>
                      <a:pt x="37" y="56"/>
                    </a:cubicBezTo>
                    <a:cubicBezTo>
                      <a:pt x="44" y="56"/>
                      <a:pt x="44" y="56"/>
                      <a:pt x="44" y="56"/>
                    </a:cubicBezTo>
                    <a:cubicBezTo>
                      <a:pt x="56" y="61"/>
                      <a:pt x="64" y="73"/>
                      <a:pt x="64" y="86"/>
                    </a:cubicBezTo>
                    <a:close/>
                    <a:moveTo>
                      <a:pt x="44" y="48"/>
                    </a:moveTo>
                    <a:cubicBezTo>
                      <a:pt x="37" y="48"/>
                      <a:pt x="37" y="48"/>
                      <a:pt x="37" y="48"/>
                    </a:cubicBezTo>
                    <a:cubicBezTo>
                      <a:pt x="25" y="42"/>
                      <a:pt x="16" y="30"/>
                      <a:pt x="16" y="17"/>
                    </a:cubicBezTo>
                    <a:cubicBezTo>
                      <a:pt x="16" y="8"/>
                      <a:pt x="16" y="8"/>
                      <a:pt x="16" y="8"/>
                    </a:cubicBezTo>
                    <a:cubicBezTo>
                      <a:pt x="64" y="8"/>
                      <a:pt x="64" y="8"/>
                      <a:pt x="64" y="8"/>
                    </a:cubicBezTo>
                    <a:cubicBezTo>
                      <a:pt x="64" y="17"/>
                      <a:pt x="64" y="17"/>
                      <a:pt x="64" y="17"/>
                    </a:cubicBezTo>
                    <a:cubicBezTo>
                      <a:pt x="64" y="30"/>
                      <a:pt x="56" y="42"/>
                      <a:pt x="44" y="4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71" name="Oval 54">
                <a:extLst>
                  <a:ext uri="{FF2B5EF4-FFF2-40B4-BE49-F238E27FC236}">
                    <a16:creationId xmlns:a16="http://schemas.microsoft.com/office/drawing/2014/main" id="{C772CADE-4D2E-4D8A-88B9-4AF9D0A3CA86}"/>
                  </a:ext>
                </a:extLst>
              </p:cNvPr>
              <p:cNvSpPr>
                <a:spLocks noChangeArrowheads="1"/>
              </p:cNvSpPr>
              <p:nvPr/>
            </p:nvSpPr>
            <p:spPr bwMode="auto">
              <a:xfrm>
                <a:off x="4051" y="1660"/>
                <a:ext cx="21" cy="21"/>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dirty="0"/>
              </a:p>
            </p:txBody>
          </p:sp>
          <p:sp>
            <p:nvSpPr>
              <p:cNvPr id="72" name="Freeform 55">
                <a:extLst>
                  <a:ext uri="{FF2B5EF4-FFF2-40B4-BE49-F238E27FC236}">
                    <a16:creationId xmlns:a16="http://schemas.microsoft.com/office/drawing/2014/main" id="{E2878B32-51EA-4D55-BA20-F1C9622CFBA3}"/>
                  </a:ext>
                </a:extLst>
              </p:cNvPr>
              <p:cNvSpPr>
                <a:spLocks noEditPoints="1"/>
              </p:cNvSpPr>
              <p:nvPr/>
            </p:nvSpPr>
            <p:spPr bwMode="auto">
              <a:xfrm>
                <a:off x="3904" y="1514"/>
                <a:ext cx="316" cy="316"/>
              </a:xfrm>
              <a:custGeom>
                <a:avLst/>
                <a:gdLst>
                  <a:gd name="T0" fmla="*/ 152 w 240"/>
                  <a:gd name="T1" fmla="*/ 149 h 240"/>
                  <a:gd name="T2" fmla="*/ 152 w 240"/>
                  <a:gd name="T3" fmla="*/ 120 h 240"/>
                  <a:gd name="T4" fmla="*/ 240 w 240"/>
                  <a:gd name="T5" fmla="*/ 120 h 240"/>
                  <a:gd name="T6" fmla="*/ 120 w 240"/>
                  <a:gd name="T7" fmla="*/ 0 h 240"/>
                  <a:gd name="T8" fmla="*/ 0 w 240"/>
                  <a:gd name="T9" fmla="*/ 120 h 240"/>
                  <a:gd name="T10" fmla="*/ 120 w 240"/>
                  <a:gd name="T11" fmla="*/ 240 h 240"/>
                  <a:gd name="T12" fmla="*/ 152 w 240"/>
                  <a:gd name="T13" fmla="*/ 235 h 240"/>
                  <a:gd name="T14" fmla="*/ 152 w 240"/>
                  <a:gd name="T15" fmla="*/ 218 h 240"/>
                  <a:gd name="T16" fmla="*/ 165 w 240"/>
                  <a:gd name="T17" fmla="*/ 184 h 240"/>
                  <a:gd name="T18" fmla="*/ 152 w 240"/>
                  <a:gd name="T19" fmla="*/ 149 h 240"/>
                  <a:gd name="T20" fmla="*/ 177 w 240"/>
                  <a:gd name="T21" fmla="*/ 57 h 240"/>
                  <a:gd name="T22" fmla="*/ 180 w 240"/>
                  <a:gd name="T23" fmla="*/ 54 h 240"/>
                  <a:gd name="T24" fmla="*/ 185 w 240"/>
                  <a:gd name="T25" fmla="*/ 54 h 240"/>
                  <a:gd name="T26" fmla="*/ 185 w 240"/>
                  <a:gd name="T27" fmla="*/ 60 h 240"/>
                  <a:gd name="T28" fmla="*/ 183 w 240"/>
                  <a:gd name="T29" fmla="*/ 63 h 240"/>
                  <a:gd name="T30" fmla="*/ 180 w 240"/>
                  <a:gd name="T31" fmla="*/ 64 h 240"/>
                  <a:gd name="T32" fmla="*/ 177 w 240"/>
                  <a:gd name="T33" fmla="*/ 63 h 240"/>
                  <a:gd name="T34" fmla="*/ 177 w 240"/>
                  <a:gd name="T35" fmla="*/ 57 h 240"/>
                  <a:gd name="T36" fmla="*/ 116 w 240"/>
                  <a:gd name="T37" fmla="*/ 31 h 240"/>
                  <a:gd name="T38" fmla="*/ 120 w 240"/>
                  <a:gd name="T39" fmla="*/ 27 h 240"/>
                  <a:gd name="T40" fmla="*/ 124 w 240"/>
                  <a:gd name="T41" fmla="*/ 31 h 240"/>
                  <a:gd name="T42" fmla="*/ 124 w 240"/>
                  <a:gd name="T43" fmla="*/ 35 h 240"/>
                  <a:gd name="T44" fmla="*/ 120 w 240"/>
                  <a:gd name="T45" fmla="*/ 39 h 240"/>
                  <a:gd name="T46" fmla="*/ 116 w 240"/>
                  <a:gd name="T47" fmla="*/ 35 h 240"/>
                  <a:gd name="T48" fmla="*/ 116 w 240"/>
                  <a:gd name="T49" fmla="*/ 31 h 240"/>
                  <a:gd name="T50" fmla="*/ 36 w 240"/>
                  <a:gd name="T51" fmla="*/ 123 h 240"/>
                  <a:gd name="T52" fmla="*/ 32 w 240"/>
                  <a:gd name="T53" fmla="*/ 123 h 240"/>
                  <a:gd name="T54" fmla="*/ 28 w 240"/>
                  <a:gd name="T55" fmla="*/ 119 h 240"/>
                  <a:gd name="T56" fmla="*/ 32 w 240"/>
                  <a:gd name="T57" fmla="*/ 115 h 240"/>
                  <a:gd name="T58" fmla="*/ 36 w 240"/>
                  <a:gd name="T59" fmla="*/ 115 h 240"/>
                  <a:gd name="T60" fmla="*/ 40 w 240"/>
                  <a:gd name="T61" fmla="*/ 119 h 240"/>
                  <a:gd name="T62" fmla="*/ 36 w 240"/>
                  <a:gd name="T63" fmla="*/ 123 h 240"/>
                  <a:gd name="T64" fmla="*/ 64 w 240"/>
                  <a:gd name="T65" fmla="*/ 181 h 240"/>
                  <a:gd name="T66" fmla="*/ 61 w 240"/>
                  <a:gd name="T67" fmla="*/ 184 h 240"/>
                  <a:gd name="T68" fmla="*/ 58 w 240"/>
                  <a:gd name="T69" fmla="*/ 185 h 240"/>
                  <a:gd name="T70" fmla="*/ 55 w 240"/>
                  <a:gd name="T71" fmla="*/ 184 h 240"/>
                  <a:gd name="T72" fmla="*/ 55 w 240"/>
                  <a:gd name="T73" fmla="*/ 179 h 240"/>
                  <a:gd name="T74" fmla="*/ 58 w 240"/>
                  <a:gd name="T75" fmla="*/ 176 h 240"/>
                  <a:gd name="T76" fmla="*/ 64 w 240"/>
                  <a:gd name="T77" fmla="*/ 176 h 240"/>
                  <a:gd name="T78" fmla="*/ 64 w 240"/>
                  <a:gd name="T79" fmla="*/ 181 h 240"/>
                  <a:gd name="T80" fmla="*/ 64 w 240"/>
                  <a:gd name="T81" fmla="*/ 63 h 240"/>
                  <a:gd name="T82" fmla="*/ 61 w 240"/>
                  <a:gd name="T83" fmla="*/ 64 h 240"/>
                  <a:gd name="T84" fmla="*/ 58 w 240"/>
                  <a:gd name="T85" fmla="*/ 63 h 240"/>
                  <a:gd name="T86" fmla="*/ 55 w 240"/>
                  <a:gd name="T87" fmla="*/ 60 h 240"/>
                  <a:gd name="T88" fmla="*/ 55 w 240"/>
                  <a:gd name="T89" fmla="*/ 54 h 240"/>
                  <a:gd name="T90" fmla="*/ 61 w 240"/>
                  <a:gd name="T91" fmla="*/ 54 h 240"/>
                  <a:gd name="T92" fmla="*/ 64 w 240"/>
                  <a:gd name="T93" fmla="*/ 57 h 240"/>
                  <a:gd name="T94" fmla="*/ 64 w 240"/>
                  <a:gd name="T95" fmla="*/ 63 h 240"/>
                  <a:gd name="T96" fmla="*/ 120 w 240"/>
                  <a:gd name="T97" fmla="*/ 135 h 240"/>
                  <a:gd name="T98" fmla="*/ 105 w 240"/>
                  <a:gd name="T99" fmla="*/ 123 h 240"/>
                  <a:gd name="T100" fmla="*/ 76 w 240"/>
                  <a:gd name="T101" fmla="*/ 123 h 240"/>
                  <a:gd name="T102" fmla="*/ 72 w 240"/>
                  <a:gd name="T103" fmla="*/ 119 h 240"/>
                  <a:gd name="T104" fmla="*/ 76 w 240"/>
                  <a:gd name="T105" fmla="*/ 115 h 240"/>
                  <a:gd name="T106" fmla="*/ 105 w 240"/>
                  <a:gd name="T107" fmla="*/ 115 h 240"/>
                  <a:gd name="T108" fmla="*/ 116 w 240"/>
                  <a:gd name="T109" fmla="*/ 104 h 240"/>
                  <a:gd name="T110" fmla="*/ 116 w 240"/>
                  <a:gd name="T111" fmla="*/ 63 h 240"/>
                  <a:gd name="T112" fmla="*/ 120 w 240"/>
                  <a:gd name="T113" fmla="*/ 59 h 240"/>
                  <a:gd name="T114" fmla="*/ 124 w 240"/>
                  <a:gd name="T115" fmla="*/ 63 h 240"/>
                  <a:gd name="T116" fmla="*/ 124 w 240"/>
                  <a:gd name="T117" fmla="*/ 104 h 240"/>
                  <a:gd name="T118" fmla="*/ 136 w 240"/>
                  <a:gd name="T119" fmla="*/ 119 h 240"/>
                  <a:gd name="T120" fmla="*/ 120 w 240"/>
                  <a:gd name="T121" fmla="*/ 13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40" h="240">
                    <a:moveTo>
                      <a:pt x="152" y="149"/>
                    </a:moveTo>
                    <a:cubicBezTo>
                      <a:pt x="152" y="120"/>
                      <a:pt x="152" y="120"/>
                      <a:pt x="152" y="120"/>
                    </a:cubicBezTo>
                    <a:cubicBezTo>
                      <a:pt x="240" y="120"/>
                      <a:pt x="240" y="120"/>
                      <a:pt x="240" y="120"/>
                    </a:cubicBezTo>
                    <a:cubicBezTo>
                      <a:pt x="240" y="53"/>
                      <a:pt x="187" y="0"/>
                      <a:pt x="120" y="0"/>
                    </a:cubicBezTo>
                    <a:cubicBezTo>
                      <a:pt x="54" y="0"/>
                      <a:pt x="0" y="53"/>
                      <a:pt x="0" y="120"/>
                    </a:cubicBezTo>
                    <a:cubicBezTo>
                      <a:pt x="0" y="186"/>
                      <a:pt x="54" y="240"/>
                      <a:pt x="120" y="240"/>
                    </a:cubicBezTo>
                    <a:cubicBezTo>
                      <a:pt x="132" y="240"/>
                      <a:pt x="142" y="238"/>
                      <a:pt x="152" y="235"/>
                    </a:cubicBezTo>
                    <a:cubicBezTo>
                      <a:pt x="152" y="218"/>
                      <a:pt x="152" y="218"/>
                      <a:pt x="152" y="218"/>
                    </a:cubicBezTo>
                    <a:cubicBezTo>
                      <a:pt x="152" y="205"/>
                      <a:pt x="157" y="193"/>
                      <a:pt x="165" y="184"/>
                    </a:cubicBezTo>
                    <a:cubicBezTo>
                      <a:pt x="157" y="174"/>
                      <a:pt x="152" y="162"/>
                      <a:pt x="152" y="149"/>
                    </a:cubicBezTo>
                    <a:close/>
                    <a:moveTo>
                      <a:pt x="177" y="57"/>
                    </a:moveTo>
                    <a:cubicBezTo>
                      <a:pt x="180" y="54"/>
                      <a:pt x="180" y="54"/>
                      <a:pt x="180" y="54"/>
                    </a:cubicBezTo>
                    <a:cubicBezTo>
                      <a:pt x="181" y="53"/>
                      <a:pt x="184" y="53"/>
                      <a:pt x="185" y="54"/>
                    </a:cubicBezTo>
                    <a:cubicBezTo>
                      <a:pt x="187" y="56"/>
                      <a:pt x="187" y="58"/>
                      <a:pt x="185" y="60"/>
                    </a:cubicBezTo>
                    <a:cubicBezTo>
                      <a:pt x="183" y="63"/>
                      <a:pt x="183" y="63"/>
                      <a:pt x="183" y="63"/>
                    </a:cubicBezTo>
                    <a:cubicBezTo>
                      <a:pt x="182" y="63"/>
                      <a:pt x="181" y="64"/>
                      <a:pt x="180" y="64"/>
                    </a:cubicBezTo>
                    <a:cubicBezTo>
                      <a:pt x="179" y="64"/>
                      <a:pt x="178" y="63"/>
                      <a:pt x="177" y="63"/>
                    </a:cubicBezTo>
                    <a:cubicBezTo>
                      <a:pt x="175" y="61"/>
                      <a:pt x="175" y="58"/>
                      <a:pt x="177" y="57"/>
                    </a:cubicBezTo>
                    <a:close/>
                    <a:moveTo>
                      <a:pt x="116" y="31"/>
                    </a:moveTo>
                    <a:cubicBezTo>
                      <a:pt x="116" y="29"/>
                      <a:pt x="118" y="27"/>
                      <a:pt x="120" y="27"/>
                    </a:cubicBezTo>
                    <a:cubicBezTo>
                      <a:pt x="123" y="27"/>
                      <a:pt x="124" y="29"/>
                      <a:pt x="124" y="31"/>
                    </a:cubicBezTo>
                    <a:cubicBezTo>
                      <a:pt x="124" y="35"/>
                      <a:pt x="124" y="35"/>
                      <a:pt x="124" y="35"/>
                    </a:cubicBezTo>
                    <a:cubicBezTo>
                      <a:pt x="124" y="37"/>
                      <a:pt x="123" y="39"/>
                      <a:pt x="120" y="39"/>
                    </a:cubicBezTo>
                    <a:cubicBezTo>
                      <a:pt x="118" y="39"/>
                      <a:pt x="116" y="37"/>
                      <a:pt x="116" y="35"/>
                    </a:cubicBezTo>
                    <a:lnTo>
                      <a:pt x="116" y="31"/>
                    </a:lnTo>
                    <a:close/>
                    <a:moveTo>
                      <a:pt x="36" y="123"/>
                    </a:moveTo>
                    <a:cubicBezTo>
                      <a:pt x="32" y="123"/>
                      <a:pt x="32" y="123"/>
                      <a:pt x="32" y="123"/>
                    </a:cubicBezTo>
                    <a:cubicBezTo>
                      <a:pt x="30" y="123"/>
                      <a:pt x="28" y="121"/>
                      <a:pt x="28" y="119"/>
                    </a:cubicBezTo>
                    <a:cubicBezTo>
                      <a:pt x="28" y="117"/>
                      <a:pt x="30" y="115"/>
                      <a:pt x="32" y="115"/>
                    </a:cubicBezTo>
                    <a:cubicBezTo>
                      <a:pt x="36" y="115"/>
                      <a:pt x="36" y="115"/>
                      <a:pt x="36" y="115"/>
                    </a:cubicBezTo>
                    <a:cubicBezTo>
                      <a:pt x="39" y="115"/>
                      <a:pt x="40" y="117"/>
                      <a:pt x="40" y="119"/>
                    </a:cubicBezTo>
                    <a:cubicBezTo>
                      <a:pt x="40" y="121"/>
                      <a:pt x="39" y="123"/>
                      <a:pt x="36" y="123"/>
                    </a:cubicBezTo>
                    <a:close/>
                    <a:moveTo>
                      <a:pt x="64" y="181"/>
                    </a:moveTo>
                    <a:cubicBezTo>
                      <a:pt x="61" y="184"/>
                      <a:pt x="61" y="184"/>
                      <a:pt x="61" y="184"/>
                    </a:cubicBezTo>
                    <a:cubicBezTo>
                      <a:pt x="60" y="185"/>
                      <a:pt x="59" y="185"/>
                      <a:pt x="58" y="185"/>
                    </a:cubicBezTo>
                    <a:cubicBezTo>
                      <a:pt x="57" y="185"/>
                      <a:pt x="56" y="185"/>
                      <a:pt x="55" y="184"/>
                    </a:cubicBezTo>
                    <a:cubicBezTo>
                      <a:pt x="54" y="183"/>
                      <a:pt x="54" y="180"/>
                      <a:pt x="55" y="179"/>
                    </a:cubicBezTo>
                    <a:cubicBezTo>
                      <a:pt x="58" y="176"/>
                      <a:pt x="58" y="176"/>
                      <a:pt x="58" y="176"/>
                    </a:cubicBezTo>
                    <a:cubicBezTo>
                      <a:pt x="60" y="174"/>
                      <a:pt x="62" y="174"/>
                      <a:pt x="64" y="176"/>
                    </a:cubicBezTo>
                    <a:cubicBezTo>
                      <a:pt x="65" y="177"/>
                      <a:pt x="65" y="180"/>
                      <a:pt x="64" y="181"/>
                    </a:cubicBezTo>
                    <a:close/>
                    <a:moveTo>
                      <a:pt x="64" y="63"/>
                    </a:moveTo>
                    <a:cubicBezTo>
                      <a:pt x="63" y="63"/>
                      <a:pt x="62" y="64"/>
                      <a:pt x="61" y="64"/>
                    </a:cubicBezTo>
                    <a:cubicBezTo>
                      <a:pt x="60" y="64"/>
                      <a:pt x="59" y="63"/>
                      <a:pt x="58" y="63"/>
                    </a:cubicBezTo>
                    <a:cubicBezTo>
                      <a:pt x="55" y="60"/>
                      <a:pt x="55" y="60"/>
                      <a:pt x="55" y="60"/>
                    </a:cubicBezTo>
                    <a:cubicBezTo>
                      <a:pt x="54" y="58"/>
                      <a:pt x="54" y="56"/>
                      <a:pt x="55" y="54"/>
                    </a:cubicBezTo>
                    <a:cubicBezTo>
                      <a:pt x="57" y="53"/>
                      <a:pt x="59" y="53"/>
                      <a:pt x="61" y="54"/>
                    </a:cubicBezTo>
                    <a:cubicBezTo>
                      <a:pt x="64" y="57"/>
                      <a:pt x="64" y="57"/>
                      <a:pt x="64" y="57"/>
                    </a:cubicBezTo>
                    <a:cubicBezTo>
                      <a:pt x="65" y="58"/>
                      <a:pt x="65" y="61"/>
                      <a:pt x="64" y="63"/>
                    </a:cubicBezTo>
                    <a:close/>
                    <a:moveTo>
                      <a:pt x="120" y="135"/>
                    </a:moveTo>
                    <a:cubicBezTo>
                      <a:pt x="113" y="135"/>
                      <a:pt x="107" y="130"/>
                      <a:pt x="105" y="123"/>
                    </a:cubicBezTo>
                    <a:cubicBezTo>
                      <a:pt x="76" y="123"/>
                      <a:pt x="76" y="123"/>
                      <a:pt x="76" y="123"/>
                    </a:cubicBezTo>
                    <a:cubicBezTo>
                      <a:pt x="74" y="123"/>
                      <a:pt x="72" y="121"/>
                      <a:pt x="72" y="119"/>
                    </a:cubicBezTo>
                    <a:cubicBezTo>
                      <a:pt x="72" y="117"/>
                      <a:pt x="74" y="115"/>
                      <a:pt x="76" y="115"/>
                    </a:cubicBezTo>
                    <a:cubicBezTo>
                      <a:pt x="105" y="115"/>
                      <a:pt x="105" y="115"/>
                      <a:pt x="105" y="115"/>
                    </a:cubicBezTo>
                    <a:cubicBezTo>
                      <a:pt x="106" y="110"/>
                      <a:pt x="111" y="105"/>
                      <a:pt x="116" y="104"/>
                    </a:cubicBezTo>
                    <a:cubicBezTo>
                      <a:pt x="116" y="63"/>
                      <a:pt x="116" y="63"/>
                      <a:pt x="116" y="63"/>
                    </a:cubicBezTo>
                    <a:cubicBezTo>
                      <a:pt x="116" y="61"/>
                      <a:pt x="118" y="59"/>
                      <a:pt x="120" y="59"/>
                    </a:cubicBezTo>
                    <a:cubicBezTo>
                      <a:pt x="123" y="59"/>
                      <a:pt x="124" y="61"/>
                      <a:pt x="124" y="63"/>
                    </a:cubicBezTo>
                    <a:cubicBezTo>
                      <a:pt x="124" y="104"/>
                      <a:pt x="124" y="104"/>
                      <a:pt x="124" y="104"/>
                    </a:cubicBezTo>
                    <a:cubicBezTo>
                      <a:pt x="131" y="106"/>
                      <a:pt x="136" y="112"/>
                      <a:pt x="136" y="119"/>
                    </a:cubicBezTo>
                    <a:cubicBezTo>
                      <a:pt x="136" y="128"/>
                      <a:pt x="129" y="135"/>
                      <a:pt x="120" y="135"/>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85" name="Group 84">
            <a:extLst>
              <a:ext uri="{FF2B5EF4-FFF2-40B4-BE49-F238E27FC236}">
                <a16:creationId xmlns:a16="http://schemas.microsoft.com/office/drawing/2014/main" id="{68D57AD8-5915-450E-8D5E-6916FB98E0A8}"/>
              </a:ext>
            </a:extLst>
          </p:cNvPr>
          <p:cNvGrpSpPr/>
          <p:nvPr/>
        </p:nvGrpSpPr>
        <p:grpSpPr>
          <a:xfrm>
            <a:off x="8115330" y="1717189"/>
            <a:ext cx="1205261" cy="1007987"/>
            <a:chOff x="6086497" y="1287892"/>
            <a:chExt cx="903946" cy="755990"/>
          </a:xfrm>
        </p:grpSpPr>
        <p:sp>
          <p:nvSpPr>
            <p:cNvPr id="126" name="Oval 125">
              <a:extLst>
                <a:ext uri="{FF2B5EF4-FFF2-40B4-BE49-F238E27FC236}">
                  <a16:creationId xmlns:a16="http://schemas.microsoft.com/office/drawing/2014/main" id="{6C55566E-5E4B-4BF4-9C54-2EE18CF769E0}"/>
                </a:ext>
              </a:extLst>
            </p:cNvPr>
            <p:cNvSpPr/>
            <p:nvPr/>
          </p:nvSpPr>
          <p:spPr>
            <a:xfrm>
              <a:off x="6086497" y="1287892"/>
              <a:ext cx="755990" cy="755990"/>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31" name="Straight Connector 130">
              <a:extLst>
                <a:ext uri="{FF2B5EF4-FFF2-40B4-BE49-F238E27FC236}">
                  <a16:creationId xmlns:a16="http://schemas.microsoft.com/office/drawing/2014/main" id="{C21BEB17-6FC2-4666-8461-011759E0934D}"/>
                </a:ext>
              </a:extLst>
            </p:cNvPr>
            <p:cNvCxnSpPr/>
            <p:nvPr/>
          </p:nvCxnSpPr>
          <p:spPr>
            <a:xfrm>
              <a:off x="6990443" y="1432193"/>
              <a:ext cx="0" cy="467388"/>
            </a:xfrm>
            <a:prstGeom prst="line">
              <a:avLst/>
            </a:prstGeom>
          </p:spPr>
          <p:style>
            <a:lnRef idx="2">
              <a:schemeClr val="accent1"/>
            </a:lnRef>
            <a:fillRef idx="0">
              <a:schemeClr val="accent1"/>
            </a:fillRef>
            <a:effectRef idx="1">
              <a:schemeClr val="accent1"/>
            </a:effectRef>
            <a:fontRef idx="minor">
              <a:schemeClr val="tx1"/>
            </a:fontRef>
          </p:style>
        </p:cxnSp>
        <p:grpSp>
          <p:nvGrpSpPr>
            <p:cNvPr id="75" name="Group 58">
              <a:extLst>
                <a:ext uri="{FF2B5EF4-FFF2-40B4-BE49-F238E27FC236}">
                  <a16:creationId xmlns:a16="http://schemas.microsoft.com/office/drawing/2014/main" id="{84A7C5BB-9DF0-4BD7-95F3-596425658596}"/>
                </a:ext>
              </a:extLst>
            </p:cNvPr>
            <p:cNvGrpSpPr>
              <a:grpSpLocks noChangeAspect="1"/>
            </p:cNvGrpSpPr>
            <p:nvPr/>
          </p:nvGrpSpPr>
          <p:grpSpPr bwMode="auto">
            <a:xfrm>
              <a:off x="6262880" y="1469831"/>
              <a:ext cx="403225" cy="392113"/>
              <a:chOff x="3944" y="927"/>
              <a:chExt cx="254" cy="247"/>
            </a:xfrm>
            <a:gradFill>
              <a:gsLst>
                <a:gs pos="0">
                  <a:schemeClr val="accent4">
                    <a:lumMod val="75000"/>
                  </a:schemeClr>
                </a:gs>
                <a:gs pos="100000">
                  <a:schemeClr val="accent4"/>
                </a:gs>
              </a:gsLst>
              <a:lin ang="13500000" scaled="1"/>
            </a:gradFill>
          </p:grpSpPr>
          <p:sp>
            <p:nvSpPr>
              <p:cNvPr id="77" name="Freeform 59">
                <a:extLst>
                  <a:ext uri="{FF2B5EF4-FFF2-40B4-BE49-F238E27FC236}">
                    <a16:creationId xmlns:a16="http://schemas.microsoft.com/office/drawing/2014/main" id="{75A28C2F-2EB2-48F6-8569-36965A27ECA9}"/>
                  </a:ext>
                </a:extLst>
              </p:cNvPr>
              <p:cNvSpPr>
                <a:spLocks/>
              </p:cNvSpPr>
              <p:nvPr/>
            </p:nvSpPr>
            <p:spPr bwMode="auto">
              <a:xfrm>
                <a:off x="3999" y="1046"/>
                <a:ext cx="34" cy="56"/>
              </a:xfrm>
              <a:custGeom>
                <a:avLst/>
                <a:gdLst>
                  <a:gd name="T0" fmla="*/ 16 w 32"/>
                  <a:gd name="T1" fmla="*/ 52 h 52"/>
                  <a:gd name="T2" fmla="*/ 17 w 32"/>
                  <a:gd name="T3" fmla="*/ 49 h 52"/>
                  <a:gd name="T4" fmla="*/ 18 w 32"/>
                  <a:gd name="T5" fmla="*/ 48 h 52"/>
                  <a:gd name="T6" fmla="*/ 19 w 32"/>
                  <a:gd name="T7" fmla="*/ 47 h 52"/>
                  <a:gd name="T8" fmla="*/ 20 w 32"/>
                  <a:gd name="T9" fmla="*/ 45 h 52"/>
                  <a:gd name="T10" fmla="*/ 20 w 32"/>
                  <a:gd name="T11" fmla="*/ 44 h 52"/>
                  <a:gd name="T12" fmla="*/ 23 w 32"/>
                  <a:gd name="T13" fmla="*/ 42 h 52"/>
                  <a:gd name="T14" fmla="*/ 32 w 32"/>
                  <a:gd name="T15" fmla="*/ 36 h 52"/>
                  <a:gd name="T16" fmla="*/ 32 w 32"/>
                  <a:gd name="T17" fmla="*/ 0 h 52"/>
                  <a:gd name="T18" fmla="*/ 0 w 32"/>
                  <a:gd name="T19" fmla="*/ 0 h 52"/>
                  <a:gd name="T20" fmla="*/ 0 w 32"/>
                  <a:gd name="T21" fmla="*/ 52 h 52"/>
                  <a:gd name="T22" fmla="*/ 16 w 32"/>
                  <a:gd name="T23" fmla="*/ 52 h 52"/>
                  <a:gd name="T24" fmla="*/ 16 w 32"/>
                  <a:gd name="T25"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52">
                    <a:moveTo>
                      <a:pt x="16" y="52"/>
                    </a:moveTo>
                    <a:cubicBezTo>
                      <a:pt x="17" y="51"/>
                      <a:pt x="17" y="50"/>
                      <a:pt x="17" y="49"/>
                    </a:cubicBezTo>
                    <a:cubicBezTo>
                      <a:pt x="17" y="49"/>
                      <a:pt x="17" y="49"/>
                      <a:pt x="18" y="48"/>
                    </a:cubicBezTo>
                    <a:cubicBezTo>
                      <a:pt x="18" y="48"/>
                      <a:pt x="18" y="47"/>
                      <a:pt x="19" y="47"/>
                    </a:cubicBezTo>
                    <a:cubicBezTo>
                      <a:pt x="19" y="46"/>
                      <a:pt x="19" y="46"/>
                      <a:pt x="20" y="45"/>
                    </a:cubicBezTo>
                    <a:cubicBezTo>
                      <a:pt x="20" y="45"/>
                      <a:pt x="20" y="45"/>
                      <a:pt x="20" y="44"/>
                    </a:cubicBezTo>
                    <a:cubicBezTo>
                      <a:pt x="21" y="44"/>
                      <a:pt x="22" y="43"/>
                      <a:pt x="23" y="42"/>
                    </a:cubicBezTo>
                    <a:cubicBezTo>
                      <a:pt x="32" y="36"/>
                      <a:pt x="32" y="36"/>
                      <a:pt x="32" y="36"/>
                    </a:cubicBezTo>
                    <a:cubicBezTo>
                      <a:pt x="32" y="0"/>
                      <a:pt x="32" y="0"/>
                      <a:pt x="32" y="0"/>
                    </a:cubicBezTo>
                    <a:cubicBezTo>
                      <a:pt x="0" y="0"/>
                      <a:pt x="0" y="0"/>
                      <a:pt x="0" y="0"/>
                    </a:cubicBezTo>
                    <a:cubicBezTo>
                      <a:pt x="0" y="52"/>
                      <a:pt x="0" y="52"/>
                      <a:pt x="0" y="52"/>
                    </a:cubicBezTo>
                    <a:cubicBezTo>
                      <a:pt x="16" y="52"/>
                      <a:pt x="16" y="52"/>
                      <a:pt x="16" y="52"/>
                    </a:cubicBezTo>
                    <a:cubicBezTo>
                      <a:pt x="16" y="52"/>
                      <a:pt x="16" y="52"/>
                      <a:pt x="16" y="5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79" name="Freeform 60">
                <a:extLst>
                  <a:ext uri="{FF2B5EF4-FFF2-40B4-BE49-F238E27FC236}">
                    <a16:creationId xmlns:a16="http://schemas.microsoft.com/office/drawing/2014/main" id="{967847EF-9822-4EB8-83A9-3C05D46562F6}"/>
                  </a:ext>
                </a:extLst>
              </p:cNvPr>
              <p:cNvSpPr>
                <a:spLocks/>
              </p:cNvSpPr>
              <p:nvPr/>
            </p:nvSpPr>
            <p:spPr bwMode="auto">
              <a:xfrm>
                <a:off x="4041" y="1021"/>
                <a:ext cx="72" cy="57"/>
              </a:xfrm>
              <a:custGeom>
                <a:avLst/>
                <a:gdLst>
                  <a:gd name="T0" fmla="*/ 15 w 68"/>
                  <a:gd name="T1" fmla="*/ 43 h 54"/>
                  <a:gd name="T2" fmla="*/ 27 w 68"/>
                  <a:gd name="T3" fmla="*/ 40 h 54"/>
                  <a:gd name="T4" fmla="*/ 38 w 68"/>
                  <a:gd name="T5" fmla="*/ 47 h 54"/>
                  <a:gd name="T6" fmla="*/ 39 w 68"/>
                  <a:gd name="T7" fmla="*/ 49 h 54"/>
                  <a:gd name="T8" fmla="*/ 40 w 68"/>
                  <a:gd name="T9" fmla="*/ 48 h 54"/>
                  <a:gd name="T10" fmla="*/ 41 w 68"/>
                  <a:gd name="T11" fmla="*/ 46 h 54"/>
                  <a:gd name="T12" fmla="*/ 42 w 68"/>
                  <a:gd name="T13" fmla="*/ 45 h 54"/>
                  <a:gd name="T14" fmla="*/ 44 w 68"/>
                  <a:gd name="T15" fmla="*/ 41 h 54"/>
                  <a:gd name="T16" fmla="*/ 44 w 68"/>
                  <a:gd name="T17" fmla="*/ 41 h 54"/>
                  <a:gd name="T18" fmla="*/ 47 w 68"/>
                  <a:gd name="T19" fmla="*/ 38 h 54"/>
                  <a:gd name="T20" fmla="*/ 48 w 68"/>
                  <a:gd name="T21" fmla="*/ 38 h 54"/>
                  <a:gd name="T22" fmla="*/ 50 w 68"/>
                  <a:gd name="T23" fmla="*/ 35 h 54"/>
                  <a:gd name="T24" fmla="*/ 51 w 68"/>
                  <a:gd name="T25" fmla="*/ 35 h 54"/>
                  <a:gd name="T26" fmla="*/ 59 w 68"/>
                  <a:gd name="T27" fmla="*/ 31 h 54"/>
                  <a:gd name="T28" fmla="*/ 59 w 68"/>
                  <a:gd name="T29" fmla="*/ 31 h 54"/>
                  <a:gd name="T30" fmla="*/ 63 w 68"/>
                  <a:gd name="T31" fmla="*/ 29 h 54"/>
                  <a:gd name="T32" fmla="*/ 64 w 68"/>
                  <a:gd name="T33" fmla="*/ 29 h 54"/>
                  <a:gd name="T34" fmla="*/ 67 w 68"/>
                  <a:gd name="T35" fmla="*/ 29 h 54"/>
                  <a:gd name="T36" fmla="*/ 68 w 68"/>
                  <a:gd name="T37" fmla="*/ 28 h 54"/>
                  <a:gd name="T38" fmla="*/ 68 w 68"/>
                  <a:gd name="T39" fmla="*/ 0 h 54"/>
                  <a:gd name="T40" fmla="*/ 0 w 68"/>
                  <a:gd name="T41" fmla="*/ 0 h 54"/>
                  <a:gd name="T42" fmla="*/ 0 w 68"/>
                  <a:gd name="T43" fmla="*/ 20 h 54"/>
                  <a:gd name="T44" fmla="*/ 0 w 68"/>
                  <a:gd name="T45" fmla="*/ 54 h 54"/>
                  <a:gd name="T46" fmla="*/ 15 w 68"/>
                  <a:gd name="T47" fmla="*/ 43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8" h="54">
                    <a:moveTo>
                      <a:pt x="15" y="43"/>
                    </a:moveTo>
                    <a:cubicBezTo>
                      <a:pt x="19" y="41"/>
                      <a:pt x="23" y="40"/>
                      <a:pt x="27" y="40"/>
                    </a:cubicBezTo>
                    <a:cubicBezTo>
                      <a:pt x="32" y="41"/>
                      <a:pt x="35" y="44"/>
                      <a:pt x="38" y="47"/>
                    </a:cubicBezTo>
                    <a:cubicBezTo>
                      <a:pt x="39" y="49"/>
                      <a:pt x="39" y="49"/>
                      <a:pt x="39" y="49"/>
                    </a:cubicBezTo>
                    <a:cubicBezTo>
                      <a:pt x="39" y="49"/>
                      <a:pt x="39" y="49"/>
                      <a:pt x="40" y="48"/>
                    </a:cubicBezTo>
                    <a:cubicBezTo>
                      <a:pt x="40" y="47"/>
                      <a:pt x="40" y="47"/>
                      <a:pt x="41" y="46"/>
                    </a:cubicBezTo>
                    <a:cubicBezTo>
                      <a:pt x="41" y="45"/>
                      <a:pt x="41" y="45"/>
                      <a:pt x="42" y="45"/>
                    </a:cubicBezTo>
                    <a:cubicBezTo>
                      <a:pt x="42" y="43"/>
                      <a:pt x="43" y="42"/>
                      <a:pt x="44" y="41"/>
                    </a:cubicBezTo>
                    <a:cubicBezTo>
                      <a:pt x="44" y="41"/>
                      <a:pt x="44" y="41"/>
                      <a:pt x="44" y="41"/>
                    </a:cubicBezTo>
                    <a:cubicBezTo>
                      <a:pt x="45" y="40"/>
                      <a:pt x="46" y="39"/>
                      <a:pt x="47" y="38"/>
                    </a:cubicBezTo>
                    <a:cubicBezTo>
                      <a:pt x="47" y="38"/>
                      <a:pt x="47" y="38"/>
                      <a:pt x="48" y="38"/>
                    </a:cubicBezTo>
                    <a:cubicBezTo>
                      <a:pt x="49" y="37"/>
                      <a:pt x="49" y="36"/>
                      <a:pt x="50" y="35"/>
                    </a:cubicBezTo>
                    <a:cubicBezTo>
                      <a:pt x="51" y="35"/>
                      <a:pt x="51" y="35"/>
                      <a:pt x="51" y="35"/>
                    </a:cubicBezTo>
                    <a:cubicBezTo>
                      <a:pt x="53" y="33"/>
                      <a:pt x="56" y="32"/>
                      <a:pt x="59" y="31"/>
                    </a:cubicBezTo>
                    <a:cubicBezTo>
                      <a:pt x="59" y="31"/>
                      <a:pt x="59" y="31"/>
                      <a:pt x="59" y="31"/>
                    </a:cubicBezTo>
                    <a:cubicBezTo>
                      <a:pt x="60" y="30"/>
                      <a:pt x="62" y="30"/>
                      <a:pt x="63" y="29"/>
                    </a:cubicBezTo>
                    <a:cubicBezTo>
                      <a:pt x="63" y="29"/>
                      <a:pt x="63" y="29"/>
                      <a:pt x="64" y="29"/>
                    </a:cubicBezTo>
                    <a:cubicBezTo>
                      <a:pt x="65" y="29"/>
                      <a:pt x="66" y="29"/>
                      <a:pt x="67" y="29"/>
                    </a:cubicBezTo>
                    <a:cubicBezTo>
                      <a:pt x="68" y="29"/>
                      <a:pt x="68" y="28"/>
                      <a:pt x="68" y="28"/>
                    </a:cubicBezTo>
                    <a:cubicBezTo>
                      <a:pt x="68" y="0"/>
                      <a:pt x="68" y="0"/>
                      <a:pt x="68" y="0"/>
                    </a:cubicBezTo>
                    <a:cubicBezTo>
                      <a:pt x="0" y="0"/>
                      <a:pt x="0" y="0"/>
                      <a:pt x="0" y="0"/>
                    </a:cubicBezTo>
                    <a:cubicBezTo>
                      <a:pt x="0" y="20"/>
                      <a:pt x="0" y="20"/>
                      <a:pt x="0" y="20"/>
                    </a:cubicBezTo>
                    <a:cubicBezTo>
                      <a:pt x="0" y="54"/>
                      <a:pt x="0" y="54"/>
                      <a:pt x="0" y="54"/>
                    </a:cubicBezTo>
                    <a:lnTo>
                      <a:pt x="15" y="4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80" name="Freeform 61">
                <a:extLst>
                  <a:ext uri="{FF2B5EF4-FFF2-40B4-BE49-F238E27FC236}">
                    <a16:creationId xmlns:a16="http://schemas.microsoft.com/office/drawing/2014/main" id="{63CC7A69-53CE-4CFA-A3DB-BA5B58B075EE}"/>
                  </a:ext>
                </a:extLst>
              </p:cNvPr>
              <p:cNvSpPr>
                <a:spLocks/>
              </p:cNvSpPr>
              <p:nvPr/>
            </p:nvSpPr>
            <p:spPr bwMode="auto">
              <a:xfrm>
                <a:off x="4046" y="927"/>
                <a:ext cx="50" cy="55"/>
              </a:xfrm>
              <a:custGeom>
                <a:avLst/>
                <a:gdLst>
                  <a:gd name="T0" fmla="*/ 21 w 48"/>
                  <a:gd name="T1" fmla="*/ 33 h 52"/>
                  <a:gd name="T2" fmla="*/ 26 w 48"/>
                  <a:gd name="T3" fmla="*/ 33 h 52"/>
                  <a:gd name="T4" fmla="*/ 48 w 48"/>
                  <a:gd name="T5" fmla="*/ 52 h 52"/>
                  <a:gd name="T6" fmla="*/ 48 w 48"/>
                  <a:gd name="T7" fmla="*/ 0 h 52"/>
                  <a:gd name="T8" fmla="*/ 0 w 48"/>
                  <a:gd name="T9" fmla="*/ 0 h 52"/>
                  <a:gd name="T10" fmla="*/ 0 w 48"/>
                  <a:gd name="T11" fmla="*/ 52 h 52"/>
                  <a:gd name="T12" fmla="*/ 21 w 48"/>
                  <a:gd name="T13" fmla="*/ 33 h 52"/>
                </a:gdLst>
                <a:ahLst/>
                <a:cxnLst>
                  <a:cxn ang="0">
                    <a:pos x="T0" y="T1"/>
                  </a:cxn>
                  <a:cxn ang="0">
                    <a:pos x="T2" y="T3"/>
                  </a:cxn>
                  <a:cxn ang="0">
                    <a:pos x="T4" y="T5"/>
                  </a:cxn>
                  <a:cxn ang="0">
                    <a:pos x="T6" y="T7"/>
                  </a:cxn>
                  <a:cxn ang="0">
                    <a:pos x="T8" y="T9"/>
                  </a:cxn>
                  <a:cxn ang="0">
                    <a:pos x="T10" y="T11"/>
                  </a:cxn>
                  <a:cxn ang="0">
                    <a:pos x="T12" y="T13"/>
                  </a:cxn>
                </a:cxnLst>
                <a:rect l="0" t="0" r="r" b="b"/>
                <a:pathLst>
                  <a:path w="48" h="52">
                    <a:moveTo>
                      <a:pt x="21" y="33"/>
                    </a:moveTo>
                    <a:cubicBezTo>
                      <a:pt x="23" y="32"/>
                      <a:pt x="25" y="32"/>
                      <a:pt x="26" y="33"/>
                    </a:cubicBezTo>
                    <a:cubicBezTo>
                      <a:pt x="48" y="52"/>
                      <a:pt x="48" y="52"/>
                      <a:pt x="48" y="52"/>
                    </a:cubicBezTo>
                    <a:cubicBezTo>
                      <a:pt x="48" y="0"/>
                      <a:pt x="48" y="0"/>
                      <a:pt x="48" y="0"/>
                    </a:cubicBezTo>
                    <a:cubicBezTo>
                      <a:pt x="0" y="0"/>
                      <a:pt x="0" y="0"/>
                      <a:pt x="0" y="0"/>
                    </a:cubicBezTo>
                    <a:cubicBezTo>
                      <a:pt x="0" y="52"/>
                      <a:pt x="0" y="52"/>
                      <a:pt x="0" y="52"/>
                    </a:cubicBezTo>
                    <a:lnTo>
                      <a:pt x="21" y="3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81" name="Freeform 62">
                <a:extLst>
                  <a:ext uri="{FF2B5EF4-FFF2-40B4-BE49-F238E27FC236}">
                    <a16:creationId xmlns:a16="http://schemas.microsoft.com/office/drawing/2014/main" id="{4DED37BE-8CA0-472F-81DE-6B4A6512F393}"/>
                  </a:ext>
                </a:extLst>
              </p:cNvPr>
              <p:cNvSpPr>
                <a:spLocks noEditPoints="1"/>
              </p:cNvSpPr>
              <p:nvPr/>
            </p:nvSpPr>
            <p:spPr bwMode="auto">
              <a:xfrm>
                <a:off x="3944" y="927"/>
                <a:ext cx="254" cy="247"/>
              </a:xfrm>
              <a:custGeom>
                <a:avLst/>
                <a:gdLst>
                  <a:gd name="T0" fmla="*/ 220 w 240"/>
                  <a:gd name="T1" fmla="*/ 0 h 232"/>
                  <a:gd name="T2" fmla="*/ 152 w 240"/>
                  <a:gd name="T3" fmla="*/ 0 h 232"/>
                  <a:gd name="T4" fmla="*/ 152 w 240"/>
                  <a:gd name="T5" fmla="*/ 53 h 232"/>
                  <a:gd name="T6" fmla="*/ 148 w 240"/>
                  <a:gd name="T7" fmla="*/ 60 h 232"/>
                  <a:gd name="T8" fmla="*/ 140 w 240"/>
                  <a:gd name="T9" fmla="*/ 59 h 232"/>
                  <a:gd name="T10" fmla="*/ 120 w 240"/>
                  <a:gd name="T11" fmla="*/ 42 h 232"/>
                  <a:gd name="T12" fmla="*/ 100 w 240"/>
                  <a:gd name="T13" fmla="*/ 59 h 232"/>
                  <a:gd name="T14" fmla="*/ 95 w 240"/>
                  <a:gd name="T15" fmla="*/ 60 h 232"/>
                  <a:gd name="T16" fmla="*/ 92 w 240"/>
                  <a:gd name="T17" fmla="*/ 60 h 232"/>
                  <a:gd name="T18" fmla="*/ 88 w 240"/>
                  <a:gd name="T19" fmla="*/ 53 h 232"/>
                  <a:gd name="T20" fmla="*/ 88 w 240"/>
                  <a:gd name="T21" fmla="*/ 0 h 232"/>
                  <a:gd name="T22" fmla="*/ 20 w 240"/>
                  <a:gd name="T23" fmla="*/ 0 h 232"/>
                  <a:gd name="T24" fmla="*/ 0 w 240"/>
                  <a:gd name="T25" fmla="*/ 20 h 232"/>
                  <a:gd name="T26" fmla="*/ 0 w 240"/>
                  <a:gd name="T27" fmla="*/ 212 h 232"/>
                  <a:gd name="T28" fmla="*/ 20 w 240"/>
                  <a:gd name="T29" fmla="*/ 232 h 232"/>
                  <a:gd name="T30" fmla="*/ 220 w 240"/>
                  <a:gd name="T31" fmla="*/ 232 h 232"/>
                  <a:gd name="T32" fmla="*/ 240 w 240"/>
                  <a:gd name="T33" fmla="*/ 212 h 232"/>
                  <a:gd name="T34" fmla="*/ 240 w 240"/>
                  <a:gd name="T35" fmla="*/ 20 h 232"/>
                  <a:gd name="T36" fmla="*/ 220 w 240"/>
                  <a:gd name="T37" fmla="*/ 0 h 232"/>
                  <a:gd name="T38" fmla="*/ 164 w 240"/>
                  <a:gd name="T39" fmla="*/ 188 h 232"/>
                  <a:gd name="T40" fmla="*/ 153 w 240"/>
                  <a:gd name="T41" fmla="*/ 186 h 232"/>
                  <a:gd name="T42" fmla="*/ 149 w 240"/>
                  <a:gd name="T43" fmla="*/ 190 h 232"/>
                  <a:gd name="T44" fmla="*/ 116 w 240"/>
                  <a:gd name="T45" fmla="*/ 213 h 232"/>
                  <a:gd name="T46" fmla="*/ 107 w 240"/>
                  <a:gd name="T47" fmla="*/ 216 h 232"/>
                  <a:gd name="T48" fmla="*/ 104 w 240"/>
                  <a:gd name="T49" fmla="*/ 216 h 232"/>
                  <a:gd name="T50" fmla="*/ 94 w 240"/>
                  <a:gd name="T51" fmla="*/ 209 h 232"/>
                  <a:gd name="T52" fmla="*/ 71 w 240"/>
                  <a:gd name="T53" fmla="*/ 177 h 232"/>
                  <a:gd name="T54" fmla="*/ 69 w 240"/>
                  <a:gd name="T55" fmla="*/ 172 h 232"/>
                  <a:gd name="T56" fmla="*/ 48 w 240"/>
                  <a:gd name="T57" fmla="*/ 172 h 232"/>
                  <a:gd name="T58" fmla="*/ 44 w 240"/>
                  <a:gd name="T59" fmla="*/ 168 h 232"/>
                  <a:gd name="T60" fmla="*/ 44 w 240"/>
                  <a:gd name="T61" fmla="*/ 108 h 232"/>
                  <a:gd name="T62" fmla="*/ 48 w 240"/>
                  <a:gd name="T63" fmla="*/ 104 h 232"/>
                  <a:gd name="T64" fmla="*/ 84 w 240"/>
                  <a:gd name="T65" fmla="*/ 104 h 232"/>
                  <a:gd name="T66" fmla="*/ 84 w 240"/>
                  <a:gd name="T67" fmla="*/ 84 h 232"/>
                  <a:gd name="T68" fmla="*/ 88 w 240"/>
                  <a:gd name="T69" fmla="*/ 80 h 232"/>
                  <a:gd name="T70" fmla="*/ 164 w 240"/>
                  <a:gd name="T71" fmla="*/ 80 h 232"/>
                  <a:gd name="T72" fmla="*/ 168 w 240"/>
                  <a:gd name="T73" fmla="*/ 84 h 232"/>
                  <a:gd name="T74" fmla="*/ 168 w 240"/>
                  <a:gd name="T75" fmla="*/ 116 h 232"/>
                  <a:gd name="T76" fmla="*/ 200 w 240"/>
                  <a:gd name="T77" fmla="*/ 152 h 232"/>
                  <a:gd name="T78" fmla="*/ 164 w 240"/>
                  <a:gd name="T79" fmla="*/ 188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40" h="232">
                    <a:moveTo>
                      <a:pt x="220" y="0"/>
                    </a:moveTo>
                    <a:cubicBezTo>
                      <a:pt x="152" y="0"/>
                      <a:pt x="152" y="0"/>
                      <a:pt x="152" y="0"/>
                    </a:cubicBezTo>
                    <a:cubicBezTo>
                      <a:pt x="152" y="53"/>
                      <a:pt x="152" y="53"/>
                      <a:pt x="152" y="53"/>
                    </a:cubicBezTo>
                    <a:cubicBezTo>
                      <a:pt x="152" y="56"/>
                      <a:pt x="150" y="58"/>
                      <a:pt x="148" y="60"/>
                    </a:cubicBezTo>
                    <a:cubicBezTo>
                      <a:pt x="145" y="61"/>
                      <a:pt x="142" y="60"/>
                      <a:pt x="140" y="59"/>
                    </a:cubicBezTo>
                    <a:cubicBezTo>
                      <a:pt x="120" y="42"/>
                      <a:pt x="120" y="42"/>
                      <a:pt x="120" y="42"/>
                    </a:cubicBezTo>
                    <a:cubicBezTo>
                      <a:pt x="100" y="59"/>
                      <a:pt x="100" y="59"/>
                      <a:pt x="100" y="59"/>
                    </a:cubicBezTo>
                    <a:cubicBezTo>
                      <a:pt x="99" y="60"/>
                      <a:pt x="97" y="60"/>
                      <a:pt x="95" y="60"/>
                    </a:cubicBezTo>
                    <a:cubicBezTo>
                      <a:pt x="94" y="60"/>
                      <a:pt x="93" y="60"/>
                      <a:pt x="92" y="60"/>
                    </a:cubicBezTo>
                    <a:cubicBezTo>
                      <a:pt x="89" y="58"/>
                      <a:pt x="88" y="56"/>
                      <a:pt x="88" y="53"/>
                    </a:cubicBezTo>
                    <a:cubicBezTo>
                      <a:pt x="88" y="0"/>
                      <a:pt x="88" y="0"/>
                      <a:pt x="88" y="0"/>
                    </a:cubicBezTo>
                    <a:cubicBezTo>
                      <a:pt x="20" y="0"/>
                      <a:pt x="20" y="0"/>
                      <a:pt x="20" y="0"/>
                    </a:cubicBezTo>
                    <a:cubicBezTo>
                      <a:pt x="9" y="0"/>
                      <a:pt x="0" y="9"/>
                      <a:pt x="0" y="20"/>
                    </a:cubicBezTo>
                    <a:cubicBezTo>
                      <a:pt x="0" y="212"/>
                      <a:pt x="0" y="212"/>
                      <a:pt x="0" y="212"/>
                    </a:cubicBezTo>
                    <a:cubicBezTo>
                      <a:pt x="0" y="223"/>
                      <a:pt x="9" y="232"/>
                      <a:pt x="20" y="232"/>
                    </a:cubicBezTo>
                    <a:cubicBezTo>
                      <a:pt x="220" y="232"/>
                      <a:pt x="220" y="232"/>
                      <a:pt x="220" y="232"/>
                    </a:cubicBezTo>
                    <a:cubicBezTo>
                      <a:pt x="231" y="232"/>
                      <a:pt x="240" y="223"/>
                      <a:pt x="240" y="212"/>
                    </a:cubicBezTo>
                    <a:cubicBezTo>
                      <a:pt x="240" y="20"/>
                      <a:pt x="240" y="20"/>
                      <a:pt x="240" y="20"/>
                    </a:cubicBezTo>
                    <a:cubicBezTo>
                      <a:pt x="240" y="9"/>
                      <a:pt x="231" y="0"/>
                      <a:pt x="220" y="0"/>
                    </a:cubicBezTo>
                    <a:close/>
                    <a:moveTo>
                      <a:pt x="164" y="188"/>
                    </a:moveTo>
                    <a:cubicBezTo>
                      <a:pt x="160" y="188"/>
                      <a:pt x="156" y="188"/>
                      <a:pt x="153" y="186"/>
                    </a:cubicBezTo>
                    <a:cubicBezTo>
                      <a:pt x="152" y="188"/>
                      <a:pt x="150" y="189"/>
                      <a:pt x="149" y="190"/>
                    </a:cubicBezTo>
                    <a:cubicBezTo>
                      <a:pt x="116" y="213"/>
                      <a:pt x="116" y="213"/>
                      <a:pt x="116" y="213"/>
                    </a:cubicBezTo>
                    <a:cubicBezTo>
                      <a:pt x="114" y="215"/>
                      <a:pt x="110" y="216"/>
                      <a:pt x="107" y="216"/>
                    </a:cubicBezTo>
                    <a:cubicBezTo>
                      <a:pt x="106" y="216"/>
                      <a:pt x="105" y="216"/>
                      <a:pt x="104" y="216"/>
                    </a:cubicBezTo>
                    <a:cubicBezTo>
                      <a:pt x="100" y="215"/>
                      <a:pt x="96" y="213"/>
                      <a:pt x="94" y="209"/>
                    </a:cubicBezTo>
                    <a:cubicBezTo>
                      <a:pt x="71" y="177"/>
                      <a:pt x="71" y="177"/>
                      <a:pt x="71" y="177"/>
                    </a:cubicBezTo>
                    <a:cubicBezTo>
                      <a:pt x="70" y="175"/>
                      <a:pt x="69" y="174"/>
                      <a:pt x="69" y="172"/>
                    </a:cubicBezTo>
                    <a:cubicBezTo>
                      <a:pt x="48" y="172"/>
                      <a:pt x="48" y="172"/>
                      <a:pt x="48" y="172"/>
                    </a:cubicBezTo>
                    <a:cubicBezTo>
                      <a:pt x="46" y="172"/>
                      <a:pt x="44" y="170"/>
                      <a:pt x="44" y="168"/>
                    </a:cubicBezTo>
                    <a:cubicBezTo>
                      <a:pt x="44" y="108"/>
                      <a:pt x="44" y="108"/>
                      <a:pt x="44" y="108"/>
                    </a:cubicBezTo>
                    <a:cubicBezTo>
                      <a:pt x="44" y="106"/>
                      <a:pt x="46" y="104"/>
                      <a:pt x="48" y="104"/>
                    </a:cubicBezTo>
                    <a:cubicBezTo>
                      <a:pt x="84" y="104"/>
                      <a:pt x="84" y="104"/>
                      <a:pt x="84" y="104"/>
                    </a:cubicBezTo>
                    <a:cubicBezTo>
                      <a:pt x="84" y="84"/>
                      <a:pt x="84" y="84"/>
                      <a:pt x="84" y="84"/>
                    </a:cubicBezTo>
                    <a:cubicBezTo>
                      <a:pt x="84" y="82"/>
                      <a:pt x="86" y="80"/>
                      <a:pt x="88" y="80"/>
                    </a:cubicBezTo>
                    <a:cubicBezTo>
                      <a:pt x="164" y="80"/>
                      <a:pt x="164" y="80"/>
                      <a:pt x="164" y="80"/>
                    </a:cubicBezTo>
                    <a:cubicBezTo>
                      <a:pt x="166" y="80"/>
                      <a:pt x="168" y="82"/>
                      <a:pt x="168" y="84"/>
                    </a:cubicBezTo>
                    <a:cubicBezTo>
                      <a:pt x="168" y="116"/>
                      <a:pt x="168" y="116"/>
                      <a:pt x="168" y="116"/>
                    </a:cubicBezTo>
                    <a:cubicBezTo>
                      <a:pt x="186" y="118"/>
                      <a:pt x="200" y="134"/>
                      <a:pt x="200" y="152"/>
                    </a:cubicBezTo>
                    <a:cubicBezTo>
                      <a:pt x="200" y="172"/>
                      <a:pt x="184" y="188"/>
                      <a:pt x="164" y="188"/>
                    </a:cubicBezTo>
                    <a:close/>
                  </a:path>
                </a:pathLst>
              </a:custGeom>
              <a:solidFill>
                <a:srgbClr val="004D4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82" name="Freeform 63">
                <a:extLst>
                  <a:ext uri="{FF2B5EF4-FFF2-40B4-BE49-F238E27FC236}">
                    <a16:creationId xmlns:a16="http://schemas.microsoft.com/office/drawing/2014/main" id="{1EFCAA86-5C62-4489-8C32-B1FD9B66A8F3}"/>
                  </a:ext>
                </a:extLst>
              </p:cNvPr>
              <p:cNvSpPr>
                <a:spLocks/>
              </p:cNvSpPr>
              <p:nvPr/>
            </p:nvSpPr>
            <p:spPr bwMode="auto">
              <a:xfrm>
                <a:off x="4024" y="1072"/>
                <a:ext cx="73" cy="76"/>
              </a:xfrm>
              <a:custGeom>
                <a:avLst/>
                <a:gdLst>
                  <a:gd name="T0" fmla="*/ 65 w 69"/>
                  <a:gd name="T1" fmla="*/ 44 h 72"/>
                  <a:gd name="T2" fmla="*/ 62 w 69"/>
                  <a:gd name="T3" fmla="*/ 41 h 72"/>
                  <a:gd name="T4" fmla="*/ 61 w 69"/>
                  <a:gd name="T5" fmla="*/ 41 h 72"/>
                  <a:gd name="T6" fmla="*/ 59 w 69"/>
                  <a:gd name="T7" fmla="*/ 38 h 72"/>
                  <a:gd name="T8" fmla="*/ 59 w 69"/>
                  <a:gd name="T9" fmla="*/ 37 h 72"/>
                  <a:gd name="T10" fmla="*/ 57 w 69"/>
                  <a:gd name="T11" fmla="*/ 34 h 72"/>
                  <a:gd name="T12" fmla="*/ 56 w 69"/>
                  <a:gd name="T13" fmla="*/ 34 h 72"/>
                  <a:gd name="T14" fmla="*/ 55 w 69"/>
                  <a:gd name="T15" fmla="*/ 30 h 72"/>
                  <a:gd name="T16" fmla="*/ 54 w 69"/>
                  <a:gd name="T17" fmla="*/ 29 h 72"/>
                  <a:gd name="T18" fmla="*/ 53 w 69"/>
                  <a:gd name="T19" fmla="*/ 26 h 72"/>
                  <a:gd name="T20" fmla="*/ 53 w 69"/>
                  <a:gd name="T21" fmla="*/ 25 h 72"/>
                  <a:gd name="T22" fmla="*/ 52 w 69"/>
                  <a:gd name="T23" fmla="*/ 22 h 72"/>
                  <a:gd name="T24" fmla="*/ 52 w 69"/>
                  <a:gd name="T25" fmla="*/ 21 h 72"/>
                  <a:gd name="T26" fmla="*/ 52 w 69"/>
                  <a:gd name="T27" fmla="*/ 16 h 72"/>
                  <a:gd name="T28" fmla="*/ 52 w 69"/>
                  <a:gd name="T29" fmla="*/ 11 h 72"/>
                  <a:gd name="T30" fmla="*/ 52 w 69"/>
                  <a:gd name="T31" fmla="*/ 11 h 72"/>
                  <a:gd name="T32" fmla="*/ 47 w 69"/>
                  <a:gd name="T33" fmla="*/ 4 h 72"/>
                  <a:gd name="T34" fmla="*/ 46 w 69"/>
                  <a:gd name="T35" fmla="*/ 2 h 72"/>
                  <a:gd name="T36" fmla="*/ 46 w 69"/>
                  <a:gd name="T37" fmla="*/ 2 h 72"/>
                  <a:gd name="T38" fmla="*/ 40 w 69"/>
                  <a:gd name="T39" fmla="*/ 0 h 72"/>
                  <a:gd name="T40" fmla="*/ 38 w 69"/>
                  <a:gd name="T41" fmla="*/ 1 h 72"/>
                  <a:gd name="T42" fmla="*/ 38 w 69"/>
                  <a:gd name="T43" fmla="*/ 1 h 72"/>
                  <a:gd name="T44" fmla="*/ 36 w 69"/>
                  <a:gd name="T45" fmla="*/ 2 h 72"/>
                  <a:gd name="T46" fmla="*/ 14 w 69"/>
                  <a:gd name="T47" fmla="*/ 17 h 72"/>
                  <a:gd name="T48" fmla="*/ 14 w 69"/>
                  <a:gd name="T49" fmla="*/ 17 h 72"/>
                  <a:gd name="T50" fmla="*/ 3 w 69"/>
                  <a:gd name="T51" fmla="*/ 25 h 72"/>
                  <a:gd name="T52" fmla="*/ 3 w 69"/>
                  <a:gd name="T53" fmla="*/ 25 h 72"/>
                  <a:gd name="T54" fmla="*/ 2 w 69"/>
                  <a:gd name="T55" fmla="*/ 26 h 72"/>
                  <a:gd name="T56" fmla="*/ 2 w 69"/>
                  <a:gd name="T57" fmla="*/ 26 h 72"/>
                  <a:gd name="T58" fmla="*/ 1 w 69"/>
                  <a:gd name="T59" fmla="*/ 28 h 72"/>
                  <a:gd name="T60" fmla="*/ 1 w 69"/>
                  <a:gd name="T61" fmla="*/ 28 h 72"/>
                  <a:gd name="T62" fmla="*/ 0 w 69"/>
                  <a:gd name="T63" fmla="*/ 32 h 72"/>
                  <a:gd name="T64" fmla="*/ 0 w 69"/>
                  <a:gd name="T65" fmla="*/ 32 h 72"/>
                  <a:gd name="T66" fmla="*/ 1 w 69"/>
                  <a:gd name="T67" fmla="*/ 36 h 72"/>
                  <a:gd name="T68" fmla="*/ 24 w 69"/>
                  <a:gd name="T69" fmla="*/ 69 h 72"/>
                  <a:gd name="T70" fmla="*/ 30 w 69"/>
                  <a:gd name="T71" fmla="*/ 72 h 72"/>
                  <a:gd name="T72" fmla="*/ 36 w 69"/>
                  <a:gd name="T73" fmla="*/ 70 h 72"/>
                  <a:gd name="T74" fmla="*/ 68 w 69"/>
                  <a:gd name="T75" fmla="*/ 47 h 72"/>
                  <a:gd name="T76" fmla="*/ 69 w 69"/>
                  <a:gd name="T77" fmla="*/ 47 h 72"/>
                  <a:gd name="T78" fmla="*/ 69 w 69"/>
                  <a:gd name="T79" fmla="*/ 47 h 72"/>
                  <a:gd name="T80" fmla="*/ 66 w 69"/>
                  <a:gd name="T81" fmla="*/ 44 h 72"/>
                  <a:gd name="T82" fmla="*/ 65 w 69"/>
                  <a:gd name="T83" fmla="*/ 44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9" h="72">
                    <a:moveTo>
                      <a:pt x="65" y="44"/>
                    </a:moveTo>
                    <a:cubicBezTo>
                      <a:pt x="64" y="43"/>
                      <a:pt x="63" y="42"/>
                      <a:pt x="62" y="41"/>
                    </a:cubicBezTo>
                    <a:cubicBezTo>
                      <a:pt x="62" y="41"/>
                      <a:pt x="62" y="41"/>
                      <a:pt x="61" y="41"/>
                    </a:cubicBezTo>
                    <a:cubicBezTo>
                      <a:pt x="61" y="40"/>
                      <a:pt x="60" y="39"/>
                      <a:pt x="59" y="38"/>
                    </a:cubicBezTo>
                    <a:cubicBezTo>
                      <a:pt x="59" y="38"/>
                      <a:pt x="59" y="38"/>
                      <a:pt x="59" y="37"/>
                    </a:cubicBezTo>
                    <a:cubicBezTo>
                      <a:pt x="58" y="36"/>
                      <a:pt x="57" y="35"/>
                      <a:pt x="57" y="34"/>
                    </a:cubicBezTo>
                    <a:cubicBezTo>
                      <a:pt x="57" y="34"/>
                      <a:pt x="56" y="34"/>
                      <a:pt x="56" y="34"/>
                    </a:cubicBezTo>
                    <a:cubicBezTo>
                      <a:pt x="56" y="32"/>
                      <a:pt x="55" y="31"/>
                      <a:pt x="55" y="30"/>
                    </a:cubicBezTo>
                    <a:cubicBezTo>
                      <a:pt x="54" y="30"/>
                      <a:pt x="54" y="30"/>
                      <a:pt x="54" y="29"/>
                    </a:cubicBezTo>
                    <a:cubicBezTo>
                      <a:pt x="54" y="28"/>
                      <a:pt x="54" y="27"/>
                      <a:pt x="53" y="26"/>
                    </a:cubicBezTo>
                    <a:cubicBezTo>
                      <a:pt x="53" y="26"/>
                      <a:pt x="53" y="25"/>
                      <a:pt x="53" y="25"/>
                    </a:cubicBezTo>
                    <a:cubicBezTo>
                      <a:pt x="53" y="24"/>
                      <a:pt x="52" y="23"/>
                      <a:pt x="52" y="22"/>
                    </a:cubicBezTo>
                    <a:cubicBezTo>
                      <a:pt x="52" y="21"/>
                      <a:pt x="52" y="21"/>
                      <a:pt x="52" y="21"/>
                    </a:cubicBezTo>
                    <a:cubicBezTo>
                      <a:pt x="52" y="19"/>
                      <a:pt x="52" y="18"/>
                      <a:pt x="52" y="16"/>
                    </a:cubicBezTo>
                    <a:cubicBezTo>
                      <a:pt x="52" y="15"/>
                      <a:pt x="52" y="13"/>
                      <a:pt x="52" y="11"/>
                    </a:cubicBezTo>
                    <a:cubicBezTo>
                      <a:pt x="52" y="11"/>
                      <a:pt x="52" y="11"/>
                      <a:pt x="52" y="11"/>
                    </a:cubicBezTo>
                    <a:cubicBezTo>
                      <a:pt x="47" y="4"/>
                      <a:pt x="47" y="4"/>
                      <a:pt x="47" y="4"/>
                    </a:cubicBezTo>
                    <a:cubicBezTo>
                      <a:pt x="47" y="3"/>
                      <a:pt x="47" y="3"/>
                      <a:pt x="46" y="2"/>
                    </a:cubicBezTo>
                    <a:cubicBezTo>
                      <a:pt x="46" y="2"/>
                      <a:pt x="46" y="2"/>
                      <a:pt x="46" y="2"/>
                    </a:cubicBezTo>
                    <a:cubicBezTo>
                      <a:pt x="45" y="1"/>
                      <a:pt x="43" y="0"/>
                      <a:pt x="40" y="0"/>
                    </a:cubicBezTo>
                    <a:cubicBezTo>
                      <a:pt x="40" y="0"/>
                      <a:pt x="39" y="0"/>
                      <a:pt x="38" y="1"/>
                    </a:cubicBezTo>
                    <a:cubicBezTo>
                      <a:pt x="38" y="1"/>
                      <a:pt x="38" y="1"/>
                      <a:pt x="38" y="1"/>
                    </a:cubicBezTo>
                    <a:cubicBezTo>
                      <a:pt x="37" y="1"/>
                      <a:pt x="37" y="1"/>
                      <a:pt x="36" y="2"/>
                    </a:cubicBezTo>
                    <a:cubicBezTo>
                      <a:pt x="14" y="17"/>
                      <a:pt x="14" y="17"/>
                      <a:pt x="14" y="17"/>
                    </a:cubicBezTo>
                    <a:cubicBezTo>
                      <a:pt x="14" y="17"/>
                      <a:pt x="14" y="17"/>
                      <a:pt x="14" y="17"/>
                    </a:cubicBezTo>
                    <a:cubicBezTo>
                      <a:pt x="3" y="25"/>
                      <a:pt x="3" y="25"/>
                      <a:pt x="3" y="25"/>
                    </a:cubicBezTo>
                    <a:cubicBezTo>
                      <a:pt x="3" y="25"/>
                      <a:pt x="3" y="25"/>
                      <a:pt x="3" y="25"/>
                    </a:cubicBezTo>
                    <a:cubicBezTo>
                      <a:pt x="3" y="25"/>
                      <a:pt x="2" y="26"/>
                      <a:pt x="2" y="26"/>
                    </a:cubicBezTo>
                    <a:cubicBezTo>
                      <a:pt x="2" y="26"/>
                      <a:pt x="2" y="26"/>
                      <a:pt x="2" y="26"/>
                    </a:cubicBezTo>
                    <a:cubicBezTo>
                      <a:pt x="1" y="27"/>
                      <a:pt x="1" y="27"/>
                      <a:pt x="1" y="28"/>
                    </a:cubicBezTo>
                    <a:cubicBezTo>
                      <a:pt x="1" y="28"/>
                      <a:pt x="1" y="28"/>
                      <a:pt x="1" y="28"/>
                    </a:cubicBezTo>
                    <a:cubicBezTo>
                      <a:pt x="0" y="29"/>
                      <a:pt x="0" y="31"/>
                      <a:pt x="0" y="32"/>
                    </a:cubicBezTo>
                    <a:cubicBezTo>
                      <a:pt x="0" y="32"/>
                      <a:pt x="0" y="32"/>
                      <a:pt x="0" y="32"/>
                    </a:cubicBezTo>
                    <a:cubicBezTo>
                      <a:pt x="0" y="33"/>
                      <a:pt x="1" y="35"/>
                      <a:pt x="1" y="36"/>
                    </a:cubicBezTo>
                    <a:cubicBezTo>
                      <a:pt x="24" y="69"/>
                      <a:pt x="24" y="69"/>
                      <a:pt x="24" y="69"/>
                    </a:cubicBezTo>
                    <a:cubicBezTo>
                      <a:pt x="26" y="70"/>
                      <a:pt x="28" y="71"/>
                      <a:pt x="30" y="72"/>
                    </a:cubicBezTo>
                    <a:cubicBezTo>
                      <a:pt x="32" y="72"/>
                      <a:pt x="34" y="72"/>
                      <a:pt x="36" y="70"/>
                    </a:cubicBezTo>
                    <a:cubicBezTo>
                      <a:pt x="68" y="47"/>
                      <a:pt x="68" y="47"/>
                      <a:pt x="68" y="47"/>
                    </a:cubicBezTo>
                    <a:cubicBezTo>
                      <a:pt x="69" y="47"/>
                      <a:pt x="69" y="47"/>
                      <a:pt x="69" y="47"/>
                    </a:cubicBezTo>
                    <a:cubicBezTo>
                      <a:pt x="69" y="47"/>
                      <a:pt x="69" y="47"/>
                      <a:pt x="69" y="47"/>
                    </a:cubicBezTo>
                    <a:cubicBezTo>
                      <a:pt x="68" y="46"/>
                      <a:pt x="67" y="45"/>
                      <a:pt x="66" y="44"/>
                    </a:cubicBezTo>
                    <a:cubicBezTo>
                      <a:pt x="65" y="44"/>
                      <a:pt x="65" y="44"/>
                      <a:pt x="65" y="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sp>
            <p:nvSpPr>
              <p:cNvPr id="84" name="Freeform 64">
                <a:extLst>
                  <a:ext uri="{FF2B5EF4-FFF2-40B4-BE49-F238E27FC236}">
                    <a16:creationId xmlns:a16="http://schemas.microsoft.com/office/drawing/2014/main" id="{E03767FF-08E3-4315-B6A3-28450CE838E5}"/>
                  </a:ext>
                </a:extLst>
              </p:cNvPr>
              <p:cNvSpPr>
                <a:spLocks/>
              </p:cNvSpPr>
              <p:nvPr/>
            </p:nvSpPr>
            <p:spPr bwMode="auto">
              <a:xfrm>
                <a:off x="4088" y="1059"/>
                <a:ext cx="59" cy="60"/>
              </a:xfrm>
              <a:custGeom>
                <a:avLst/>
                <a:gdLst>
                  <a:gd name="T0" fmla="*/ 28 w 56"/>
                  <a:gd name="T1" fmla="*/ 0 h 56"/>
                  <a:gd name="T2" fmla="*/ 23 w 56"/>
                  <a:gd name="T3" fmla="*/ 1 h 56"/>
                  <a:gd name="T4" fmla="*/ 23 w 56"/>
                  <a:gd name="T5" fmla="*/ 1 h 56"/>
                  <a:gd name="T6" fmla="*/ 19 w 56"/>
                  <a:gd name="T7" fmla="*/ 2 h 56"/>
                  <a:gd name="T8" fmla="*/ 18 w 56"/>
                  <a:gd name="T9" fmla="*/ 2 h 56"/>
                  <a:gd name="T10" fmla="*/ 14 w 56"/>
                  <a:gd name="T11" fmla="*/ 4 h 56"/>
                  <a:gd name="T12" fmla="*/ 14 w 56"/>
                  <a:gd name="T13" fmla="*/ 4 h 56"/>
                  <a:gd name="T14" fmla="*/ 7 w 56"/>
                  <a:gd name="T15" fmla="*/ 10 h 56"/>
                  <a:gd name="T16" fmla="*/ 7 w 56"/>
                  <a:gd name="T17" fmla="*/ 10 h 56"/>
                  <a:gd name="T18" fmla="*/ 4 w 56"/>
                  <a:gd name="T19" fmla="*/ 13 h 56"/>
                  <a:gd name="T20" fmla="*/ 4 w 56"/>
                  <a:gd name="T21" fmla="*/ 14 h 56"/>
                  <a:gd name="T22" fmla="*/ 2 w 56"/>
                  <a:gd name="T23" fmla="*/ 18 h 56"/>
                  <a:gd name="T24" fmla="*/ 2 w 56"/>
                  <a:gd name="T25" fmla="*/ 18 h 56"/>
                  <a:gd name="T26" fmla="*/ 0 w 56"/>
                  <a:gd name="T27" fmla="*/ 23 h 56"/>
                  <a:gd name="T28" fmla="*/ 0 w 56"/>
                  <a:gd name="T29" fmla="*/ 23 h 56"/>
                  <a:gd name="T30" fmla="*/ 0 w 56"/>
                  <a:gd name="T31" fmla="*/ 25 h 56"/>
                  <a:gd name="T32" fmla="*/ 0 w 56"/>
                  <a:gd name="T33" fmla="*/ 28 h 56"/>
                  <a:gd name="T34" fmla="*/ 0 w 56"/>
                  <a:gd name="T35" fmla="*/ 32 h 56"/>
                  <a:gd name="T36" fmla="*/ 0 w 56"/>
                  <a:gd name="T37" fmla="*/ 33 h 56"/>
                  <a:gd name="T38" fmla="*/ 1 w 56"/>
                  <a:gd name="T39" fmla="*/ 36 h 56"/>
                  <a:gd name="T40" fmla="*/ 1 w 56"/>
                  <a:gd name="T41" fmla="*/ 36 h 56"/>
                  <a:gd name="T42" fmla="*/ 2 w 56"/>
                  <a:gd name="T43" fmla="*/ 40 h 56"/>
                  <a:gd name="T44" fmla="*/ 3 w 56"/>
                  <a:gd name="T45" fmla="*/ 40 h 56"/>
                  <a:gd name="T46" fmla="*/ 4 w 56"/>
                  <a:gd name="T47" fmla="*/ 43 h 56"/>
                  <a:gd name="T48" fmla="*/ 4 w 56"/>
                  <a:gd name="T49" fmla="*/ 44 h 56"/>
                  <a:gd name="T50" fmla="*/ 7 w 56"/>
                  <a:gd name="T51" fmla="*/ 46 h 56"/>
                  <a:gd name="T52" fmla="*/ 7 w 56"/>
                  <a:gd name="T53" fmla="*/ 47 h 56"/>
                  <a:gd name="T54" fmla="*/ 9 w 56"/>
                  <a:gd name="T55" fmla="*/ 49 h 56"/>
                  <a:gd name="T56" fmla="*/ 10 w 56"/>
                  <a:gd name="T57" fmla="*/ 50 h 56"/>
                  <a:gd name="T58" fmla="*/ 13 w 56"/>
                  <a:gd name="T59" fmla="*/ 52 h 56"/>
                  <a:gd name="T60" fmla="*/ 13 w 56"/>
                  <a:gd name="T61" fmla="*/ 52 h 56"/>
                  <a:gd name="T62" fmla="*/ 16 w 56"/>
                  <a:gd name="T63" fmla="*/ 54 h 56"/>
                  <a:gd name="T64" fmla="*/ 28 w 56"/>
                  <a:gd name="T65" fmla="*/ 56 h 56"/>
                  <a:gd name="T66" fmla="*/ 56 w 56"/>
                  <a:gd name="T67" fmla="*/ 28 h 56"/>
                  <a:gd name="T68" fmla="*/ 28 w 56"/>
                  <a:gd name="T69"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56">
                    <a:moveTo>
                      <a:pt x="28" y="0"/>
                    </a:moveTo>
                    <a:cubicBezTo>
                      <a:pt x="26" y="0"/>
                      <a:pt x="25" y="0"/>
                      <a:pt x="23" y="1"/>
                    </a:cubicBezTo>
                    <a:cubicBezTo>
                      <a:pt x="23" y="1"/>
                      <a:pt x="23" y="1"/>
                      <a:pt x="23" y="1"/>
                    </a:cubicBezTo>
                    <a:cubicBezTo>
                      <a:pt x="21" y="1"/>
                      <a:pt x="20" y="1"/>
                      <a:pt x="19" y="2"/>
                    </a:cubicBezTo>
                    <a:cubicBezTo>
                      <a:pt x="18" y="2"/>
                      <a:pt x="18" y="2"/>
                      <a:pt x="18" y="2"/>
                    </a:cubicBezTo>
                    <a:cubicBezTo>
                      <a:pt x="17" y="3"/>
                      <a:pt x="15" y="3"/>
                      <a:pt x="14" y="4"/>
                    </a:cubicBezTo>
                    <a:cubicBezTo>
                      <a:pt x="14" y="4"/>
                      <a:pt x="14" y="4"/>
                      <a:pt x="14" y="4"/>
                    </a:cubicBezTo>
                    <a:cubicBezTo>
                      <a:pt x="11" y="5"/>
                      <a:pt x="9" y="7"/>
                      <a:pt x="7" y="10"/>
                    </a:cubicBezTo>
                    <a:cubicBezTo>
                      <a:pt x="7" y="10"/>
                      <a:pt x="7" y="10"/>
                      <a:pt x="7" y="10"/>
                    </a:cubicBezTo>
                    <a:cubicBezTo>
                      <a:pt x="6" y="11"/>
                      <a:pt x="5" y="12"/>
                      <a:pt x="4" y="13"/>
                    </a:cubicBezTo>
                    <a:cubicBezTo>
                      <a:pt x="4" y="14"/>
                      <a:pt x="4" y="14"/>
                      <a:pt x="4" y="14"/>
                    </a:cubicBezTo>
                    <a:cubicBezTo>
                      <a:pt x="3" y="15"/>
                      <a:pt x="2" y="16"/>
                      <a:pt x="2" y="18"/>
                    </a:cubicBezTo>
                    <a:cubicBezTo>
                      <a:pt x="2" y="18"/>
                      <a:pt x="2" y="18"/>
                      <a:pt x="2" y="18"/>
                    </a:cubicBezTo>
                    <a:cubicBezTo>
                      <a:pt x="1" y="20"/>
                      <a:pt x="1" y="21"/>
                      <a:pt x="0" y="23"/>
                    </a:cubicBezTo>
                    <a:cubicBezTo>
                      <a:pt x="0" y="23"/>
                      <a:pt x="0" y="23"/>
                      <a:pt x="0" y="23"/>
                    </a:cubicBezTo>
                    <a:cubicBezTo>
                      <a:pt x="0" y="24"/>
                      <a:pt x="0" y="25"/>
                      <a:pt x="0" y="25"/>
                    </a:cubicBezTo>
                    <a:cubicBezTo>
                      <a:pt x="0" y="26"/>
                      <a:pt x="0" y="27"/>
                      <a:pt x="0" y="28"/>
                    </a:cubicBezTo>
                    <a:cubicBezTo>
                      <a:pt x="0" y="29"/>
                      <a:pt x="0" y="31"/>
                      <a:pt x="0" y="32"/>
                    </a:cubicBezTo>
                    <a:cubicBezTo>
                      <a:pt x="0" y="32"/>
                      <a:pt x="0" y="32"/>
                      <a:pt x="0" y="33"/>
                    </a:cubicBezTo>
                    <a:cubicBezTo>
                      <a:pt x="0" y="34"/>
                      <a:pt x="1" y="35"/>
                      <a:pt x="1" y="36"/>
                    </a:cubicBezTo>
                    <a:cubicBezTo>
                      <a:pt x="1" y="36"/>
                      <a:pt x="1" y="36"/>
                      <a:pt x="1" y="36"/>
                    </a:cubicBezTo>
                    <a:cubicBezTo>
                      <a:pt x="1" y="37"/>
                      <a:pt x="2" y="39"/>
                      <a:pt x="2" y="40"/>
                    </a:cubicBezTo>
                    <a:cubicBezTo>
                      <a:pt x="2" y="40"/>
                      <a:pt x="3" y="40"/>
                      <a:pt x="3" y="40"/>
                    </a:cubicBezTo>
                    <a:cubicBezTo>
                      <a:pt x="3" y="41"/>
                      <a:pt x="4" y="42"/>
                      <a:pt x="4" y="43"/>
                    </a:cubicBezTo>
                    <a:cubicBezTo>
                      <a:pt x="4" y="43"/>
                      <a:pt x="4" y="43"/>
                      <a:pt x="4" y="44"/>
                    </a:cubicBezTo>
                    <a:cubicBezTo>
                      <a:pt x="5" y="45"/>
                      <a:pt x="6" y="46"/>
                      <a:pt x="7" y="46"/>
                    </a:cubicBezTo>
                    <a:cubicBezTo>
                      <a:pt x="7" y="47"/>
                      <a:pt x="7" y="47"/>
                      <a:pt x="7" y="47"/>
                    </a:cubicBezTo>
                    <a:cubicBezTo>
                      <a:pt x="8" y="48"/>
                      <a:pt x="9" y="48"/>
                      <a:pt x="9" y="49"/>
                    </a:cubicBezTo>
                    <a:cubicBezTo>
                      <a:pt x="9" y="49"/>
                      <a:pt x="10" y="49"/>
                      <a:pt x="10" y="50"/>
                    </a:cubicBezTo>
                    <a:cubicBezTo>
                      <a:pt x="11" y="50"/>
                      <a:pt x="12" y="51"/>
                      <a:pt x="13" y="52"/>
                    </a:cubicBezTo>
                    <a:cubicBezTo>
                      <a:pt x="13" y="52"/>
                      <a:pt x="13" y="52"/>
                      <a:pt x="13" y="52"/>
                    </a:cubicBezTo>
                    <a:cubicBezTo>
                      <a:pt x="14" y="53"/>
                      <a:pt x="15" y="53"/>
                      <a:pt x="16" y="54"/>
                    </a:cubicBezTo>
                    <a:cubicBezTo>
                      <a:pt x="20" y="55"/>
                      <a:pt x="24" y="56"/>
                      <a:pt x="28" y="56"/>
                    </a:cubicBezTo>
                    <a:cubicBezTo>
                      <a:pt x="43" y="56"/>
                      <a:pt x="56" y="44"/>
                      <a:pt x="56" y="28"/>
                    </a:cubicBezTo>
                    <a:cubicBezTo>
                      <a:pt x="56" y="13"/>
                      <a:pt x="43" y="0"/>
                      <a:pt x="2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en-US" sz="2400"/>
              </a:p>
            </p:txBody>
          </p:sp>
        </p:grpSp>
      </p:grpSp>
      <p:grpSp>
        <p:nvGrpSpPr>
          <p:cNvPr id="13" name="Group 12"/>
          <p:cNvGrpSpPr/>
          <p:nvPr/>
        </p:nvGrpSpPr>
        <p:grpSpPr>
          <a:xfrm>
            <a:off x="8396613" y="4611290"/>
            <a:ext cx="429684" cy="606549"/>
            <a:chOff x="6504180" y="4212236"/>
            <a:chExt cx="474057" cy="472094"/>
          </a:xfrm>
        </p:grpSpPr>
        <p:sp>
          <p:nvSpPr>
            <p:cNvPr id="8" name="Rectangle 7"/>
            <p:cNvSpPr/>
            <p:nvPr/>
          </p:nvSpPr>
          <p:spPr>
            <a:xfrm>
              <a:off x="6504180" y="4212236"/>
              <a:ext cx="398790" cy="374754"/>
            </a:xfrm>
            <a:prstGeom prst="rect">
              <a:avLst/>
            </a:prstGeom>
            <a:solidFill>
              <a:srgbClr val="004D49"/>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88" name="Rectangle 87"/>
            <p:cNvSpPr/>
            <p:nvPr/>
          </p:nvSpPr>
          <p:spPr>
            <a:xfrm>
              <a:off x="6538311" y="4260906"/>
              <a:ext cx="398790" cy="374754"/>
            </a:xfrm>
            <a:prstGeom prst="rect">
              <a:avLst/>
            </a:prstGeom>
            <a:solidFill>
              <a:srgbClr val="004D49"/>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sp>
          <p:nvSpPr>
            <p:cNvPr id="89" name="Rectangle 88"/>
            <p:cNvSpPr/>
            <p:nvPr/>
          </p:nvSpPr>
          <p:spPr>
            <a:xfrm>
              <a:off x="6579447" y="4309576"/>
              <a:ext cx="398790" cy="374754"/>
            </a:xfrm>
            <a:prstGeom prst="rect">
              <a:avLst/>
            </a:prstGeom>
            <a:solidFill>
              <a:srgbClr val="004D49"/>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10" name="Straight Connector 9"/>
            <p:cNvCxnSpPr/>
            <p:nvPr/>
          </p:nvCxnSpPr>
          <p:spPr>
            <a:xfrm>
              <a:off x="6666105" y="4399613"/>
              <a:ext cx="236865" cy="0"/>
            </a:xfrm>
            <a:prstGeom prst="line">
              <a:avLst/>
            </a:prstGeom>
            <a:ln>
              <a:solidFill>
                <a:srgbClr val="414042"/>
              </a:solidFill>
            </a:ln>
          </p:spPr>
          <p:style>
            <a:lnRef idx="2">
              <a:schemeClr val="accent1"/>
            </a:lnRef>
            <a:fillRef idx="0">
              <a:schemeClr val="accent1"/>
            </a:fillRef>
            <a:effectRef idx="1">
              <a:schemeClr val="accent1"/>
            </a:effectRef>
            <a:fontRef idx="minor">
              <a:schemeClr val="tx1"/>
            </a:fontRef>
          </p:style>
        </p:cxnSp>
        <p:cxnSp>
          <p:nvCxnSpPr>
            <p:cNvPr id="92" name="Straight Connector 91"/>
            <p:cNvCxnSpPr/>
            <p:nvPr/>
          </p:nvCxnSpPr>
          <p:spPr>
            <a:xfrm>
              <a:off x="6663139" y="4489458"/>
              <a:ext cx="236865" cy="0"/>
            </a:xfrm>
            <a:prstGeom prst="line">
              <a:avLst/>
            </a:prstGeom>
            <a:ln>
              <a:solidFill>
                <a:srgbClr val="414042"/>
              </a:solidFill>
            </a:ln>
          </p:spPr>
          <p:style>
            <a:lnRef idx="2">
              <a:schemeClr val="accent1"/>
            </a:lnRef>
            <a:fillRef idx="0">
              <a:schemeClr val="accent1"/>
            </a:fillRef>
            <a:effectRef idx="1">
              <a:schemeClr val="accent1"/>
            </a:effectRef>
            <a:fontRef idx="minor">
              <a:schemeClr val="tx1"/>
            </a:fontRef>
          </p:style>
        </p:cxnSp>
        <p:cxnSp>
          <p:nvCxnSpPr>
            <p:cNvPr id="93" name="Straight Connector 92"/>
            <p:cNvCxnSpPr/>
            <p:nvPr/>
          </p:nvCxnSpPr>
          <p:spPr>
            <a:xfrm>
              <a:off x="6666105" y="4586990"/>
              <a:ext cx="236865" cy="0"/>
            </a:xfrm>
            <a:prstGeom prst="line">
              <a:avLst/>
            </a:prstGeom>
            <a:ln>
              <a:solidFill>
                <a:srgbClr val="414042"/>
              </a:solidFill>
            </a:ln>
          </p:spPr>
          <p:style>
            <a:lnRef idx="2">
              <a:schemeClr val="accent1"/>
            </a:lnRef>
            <a:fillRef idx="0">
              <a:schemeClr val="accent1"/>
            </a:fillRef>
            <a:effectRef idx="1">
              <a:schemeClr val="accent1"/>
            </a:effectRef>
            <a:fontRef idx="minor">
              <a:schemeClr val="tx1"/>
            </a:fontRef>
          </p:style>
        </p:cxnSp>
      </p:grpSp>
      <p:sp>
        <p:nvSpPr>
          <p:cNvPr id="94" name="Oval 93">
            <a:extLst>
              <a:ext uri="{FF2B5EF4-FFF2-40B4-BE49-F238E27FC236}">
                <a16:creationId xmlns:a16="http://schemas.microsoft.com/office/drawing/2014/main" id="{3C940051-5753-4C2E-999F-308183F394F5}"/>
              </a:ext>
            </a:extLst>
          </p:cNvPr>
          <p:cNvSpPr/>
          <p:nvPr/>
        </p:nvSpPr>
        <p:spPr>
          <a:xfrm>
            <a:off x="8115329" y="4386619"/>
            <a:ext cx="1007987" cy="1007987"/>
          </a:xfrm>
          <a:prstGeom prst="ellipse">
            <a:avLst/>
          </a:prstGeom>
          <a:noFill/>
          <a:ln w="19050">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95" name="Straight Connector 94">
            <a:extLst>
              <a:ext uri="{FF2B5EF4-FFF2-40B4-BE49-F238E27FC236}">
                <a16:creationId xmlns:a16="http://schemas.microsoft.com/office/drawing/2014/main" id="{3533ABB8-A4F1-43D7-B3C6-1111564B412D}"/>
              </a:ext>
            </a:extLst>
          </p:cNvPr>
          <p:cNvCxnSpPr/>
          <p:nvPr/>
        </p:nvCxnSpPr>
        <p:spPr>
          <a:xfrm>
            <a:off x="9320591" y="4579020"/>
            <a:ext cx="0" cy="623184"/>
          </a:xfrm>
          <a:prstGeom prst="line">
            <a:avLst/>
          </a:prstGeom>
        </p:spPr>
        <p:style>
          <a:lnRef idx="2">
            <a:schemeClr val="accent1"/>
          </a:lnRef>
          <a:fillRef idx="0">
            <a:schemeClr val="accent1"/>
          </a:fillRef>
          <a:effectRef idx="1">
            <a:schemeClr val="accent1"/>
          </a:effectRef>
          <a:fontRef idx="minor">
            <a:schemeClr val="tx1"/>
          </a:fontRef>
        </p:style>
      </p:cxnSp>
      <p:sp>
        <p:nvSpPr>
          <p:cNvPr id="99" name="TextBox 98">
            <a:extLst>
              <a:ext uri="{FF2B5EF4-FFF2-40B4-BE49-F238E27FC236}">
                <a16:creationId xmlns:a16="http://schemas.microsoft.com/office/drawing/2014/main" id="{33211CAB-476B-49B3-A1E3-EF0C3A4B6EB4}"/>
              </a:ext>
            </a:extLst>
          </p:cNvPr>
          <p:cNvSpPr txBox="1"/>
          <p:nvPr/>
        </p:nvSpPr>
        <p:spPr>
          <a:xfrm>
            <a:off x="9358493" y="4729955"/>
            <a:ext cx="2859123" cy="379656"/>
          </a:xfrm>
          <a:prstGeom prst="rect">
            <a:avLst/>
          </a:prstGeom>
          <a:noFill/>
        </p:spPr>
        <p:txBody>
          <a:bodyPr wrap="square" rtlCol="0">
            <a:spAutoFit/>
          </a:bodyPr>
          <a:lstStyle/>
          <a:p>
            <a:r>
              <a:rPr lang="en-US" sz="1867" dirty="0">
                <a:solidFill>
                  <a:schemeClr val="bg1"/>
                </a:solidFill>
                <a:latin typeface="Amazon Ember Regular" charset="0"/>
              </a:rPr>
              <a:t>Session Manager</a:t>
            </a:r>
          </a:p>
        </p:txBody>
      </p:sp>
      <p:sp>
        <p:nvSpPr>
          <p:cNvPr id="3" name="Rounded Rectangle 2">
            <a:extLst>
              <a:ext uri="{FF2B5EF4-FFF2-40B4-BE49-F238E27FC236}">
                <a16:creationId xmlns:a16="http://schemas.microsoft.com/office/drawing/2014/main" id="{B62B34E7-AD6A-3D45-83CA-35CF5BCAA7FA}"/>
              </a:ext>
            </a:extLst>
          </p:cNvPr>
          <p:cNvSpPr/>
          <p:nvPr/>
        </p:nvSpPr>
        <p:spPr>
          <a:xfrm>
            <a:off x="297712" y="2919757"/>
            <a:ext cx="3593804" cy="1260778"/>
          </a:xfrm>
          <a:prstGeom prst="roundRect">
            <a:avLst/>
          </a:prstGeom>
          <a:noFill/>
          <a:ln w="38100">
            <a:solidFill>
              <a:srgbClr val="004D4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Footer Placeholder 3">
            <a:extLst>
              <a:ext uri="{FF2B5EF4-FFF2-40B4-BE49-F238E27FC236}">
                <a16:creationId xmlns:a16="http://schemas.microsoft.com/office/drawing/2014/main" id="{C12E9FD5-4298-5F4C-8BB1-CB1B48C31A44}"/>
              </a:ext>
            </a:extLst>
          </p:cNvPr>
          <p:cNvSpPr>
            <a:spLocks noGrp="1"/>
          </p:cNvSpPr>
          <p:nvPr>
            <p:ph type="ftr" sz="quarter" idx="11"/>
          </p:nvPr>
        </p:nvSpPr>
        <p:spPr/>
        <p:txBody>
          <a:bodyPr/>
          <a:lstStyle/>
          <a:p>
            <a:r>
              <a:rPr lang="en-US"/>
              <a:t>NanaLakshmanan</a:t>
            </a:r>
          </a:p>
        </p:txBody>
      </p:sp>
      <p:sp>
        <p:nvSpPr>
          <p:cNvPr id="96" name="Rounded Rectangle 95">
            <a:extLst>
              <a:ext uri="{FF2B5EF4-FFF2-40B4-BE49-F238E27FC236}">
                <a16:creationId xmlns:a16="http://schemas.microsoft.com/office/drawing/2014/main" id="{BB9606DB-08C8-0C4C-AEFF-6DAFEEC6E244}"/>
              </a:ext>
            </a:extLst>
          </p:cNvPr>
          <p:cNvSpPr/>
          <p:nvPr/>
        </p:nvSpPr>
        <p:spPr>
          <a:xfrm>
            <a:off x="7999665" y="1607077"/>
            <a:ext cx="3593804" cy="1260778"/>
          </a:xfrm>
          <a:prstGeom prst="roundRect">
            <a:avLst/>
          </a:prstGeom>
          <a:noFill/>
          <a:ln w="38100">
            <a:solidFill>
              <a:srgbClr val="004D4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97" name="Rounded Rectangle 96">
            <a:extLst>
              <a:ext uri="{FF2B5EF4-FFF2-40B4-BE49-F238E27FC236}">
                <a16:creationId xmlns:a16="http://schemas.microsoft.com/office/drawing/2014/main" id="{7D915A8B-AF0A-4C49-BD02-63B05F35AA62}"/>
              </a:ext>
            </a:extLst>
          </p:cNvPr>
          <p:cNvSpPr/>
          <p:nvPr/>
        </p:nvSpPr>
        <p:spPr>
          <a:xfrm>
            <a:off x="4051617" y="4265200"/>
            <a:ext cx="3593804" cy="1260778"/>
          </a:xfrm>
          <a:prstGeom prst="roundRect">
            <a:avLst/>
          </a:prstGeom>
          <a:noFill/>
          <a:ln w="38100">
            <a:solidFill>
              <a:srgbClr val="004D49"/>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200905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6" grpId="0" animBg="1"/>
      <p:bldP spid="9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lnSpcReduction="10000"/>
          </a:bodyPr>
          <a:lstStyle/>
          <a:p>
            <a:endParaRPr lang="de-DE" dirty="0"/>
          </a:p>
          <a:p>
            <a:pPr marL="457200" indent="-457200">
              <a:buFont typeface="Arial" panose="020B0604020202020204" pitchFamily="34" charset="0"/>
              <a:buChar char="•"/>
            </a:pPr>
            <a:r>
              <a:rPr lang="de-DE" dirty="0" err="1">
                <a:solidFill>
                  <a:schemeClr val="bg1"/>
                </a:solidFill>
              </a:rPr>
              <a:t>Learn</a:t>
            </a:r>
            <a:r>
              <a:rPr lang="de-DE" dirty="0">
                <a:solidFill>
                  <a:schemeClr val="bg1"/>
                </a:solidFill>
              </a:rPr>
              <a:t> </a:t>
            </a:r>
            <a:r>
              <a:rPr lang="de-DE" dirty="0" err="1">
                <a:solidFill>
                  <a:schemeClr val="bg1"/>
                </a:solidFill>
              </a:rPr>
              <a:t>how</a:t>
            </a:r>
            <a:r>
              <a:rPr lang="de-DE" dirty="0">
                <a:solidFill>
                  <a:schemeClr val="bg1"/>
                </a:solidFill>
              </a:rPr>
              <a:t> </a:t>
            </a:r>
            <a:r>
              <a:rPr lang="de-DE" dirty="0" err="1">
                <a:solidFill>
                  <a:schemeClr val="bg1"/>
                </a:solidFill>
              </a:rPr>
              <a:t>to</a:t>
            </a:r>
            <a:r>
              <a:rPr lang="de-DE" dirty="0">
                <a:solidFill>
                  <a:schemeClr val="bg1"/>
                </a:solidFill>
              </a:rPr>
              <a:t> </a:t>
            </a:r>
            <a:r>
              <a:rPr lang="de-DE" dirty="0" err="1">
                <a:solidFill>
                  <a:schemeClr val="bg1"/>
                </a:solidFill>
              </a:rPr>
              <a:t>run</a:t>
            </a:r>
            <a:r>
              <a:rPr lang="de-DE" dirty="0">
                <a:solidFill>
                  <a:schemeClr val="bg1"/>
                </a:solidFill>
              </a:rPr>
              <a:t> </a:t>
            </a:r>
            <a:r>
              <a:rPr lang="de-DE" dirty="0" err="1">
                <a:solidFill>
                  <a:schemeClr val="bg1"/>
                </a:solidFill>
              </a:rPr>
              <a:t>PowerShell</a:t>
            </a:r>
            <a:r>
              <a:rPr lang="de-DE" dirty="0">
                <a:solidFill>
                  <a:schemeClr val="bg1"/>
                </a:solidFill>
              </a:rPr>
              <a:t> </a:t>
            </a:r>
            <a:r>
              <a:rPr lang="de-DE" dirty="0" err="1">
                <a:solidFill>
                  <a:schemeClr val="bg1"/>
                </a:solidFill>
              </a:rPr>
              <a:t>commands</a:t>
            </a:r>
            <a:r>
              <a:rPr lang="de-DE" dirty="0">
                <a:solidFill>
                  <a:schemeClr val="bg1"/>
                </a:solidFill>
              </a:rPr>
              <a:t> </a:t>
            </a:r>
            <a:r>
              <a:rPr lang="de-DE" dirty="0" err="1">
                <a:solidFill>
                  <a:schemeClr val="bg1"/>
                </a:solidFill>
              </a:rPr>
              <a:t>reliably</a:t>
            </a:r>
            <a:r>
              <a:rPr lang="de-DE" dirty="0">
                <a:solidFill>
                  <a:schemeClr val="bg1"/>
                </a:solidFill>
              </a:rPr>
              <a:t> at </a:t>
            </a:r>
            <a:r>
              <a:rPr lang="de-DE" b="1" dirty="0" err="1">
                <a:solidFill>
                  <a:schemeClr val="bg1"/>
                </a:solidFill>
              </a:rPr>
              <a:t>scale</a:t>
            </a:r>
            <a:endParaRPr lang="de-DE" b="1" dirty="0">
              <a:solidFill>
                <a:schemeClr val="bg1"/>
              </a:solidFill>
            </a:endParaRPr>
          </a:p>
          <a:p>
            <a:pPr marL="457200" indent="-457200">
              <a:buFont typeface="Arial" panose="020B0604020202020204" pitchFamily="34" charset="0"/>
              <a:buChar char="•"/>
            </a:pPr>
            <a:r>
              <a:rPr lang="de-DE" dirty="0" err="1"/>
              <a:t>Learn</a:t>
            </a:r>
            <a:r>
              <a:rPr lang="de-DE" dirty="0"/>
              <a:t> </a:t>
            </a:r>
            <a:r>
              <a:rPr lang="de-DE" dirty="0" err="1"/>
              <a:t>how</a:t>
            </a:r>
            <a:r>
              <a:rPr lang="de-DE" dirty="0"/>
              <a:t> </a:t>
            </a:r>
            <a:r>
              <a:rPr lang="de-DE" dirty="0" err="1"/>
              <a:t>to</a:t>
            </a:r>
            <a:r>
              <a:rPr lang="de-DE" dirty="0"/>
              <a:t> </a:t>
            </a:r>
            <a:r>
              <a:rPr lang="de-DE" b="1" dirty="0" err="1"/>
              <a:t>easily</a:t>
            </a:r>
            <a:r>
              <a:rPr lang="de-DE" dirty="0"/>
              <a:t> </a:t>
            </a:r>
            <a:r>
              <a:rPr lang="de-DE" dirty="0" err="1"/>
              <a:t>secure</a:t>
            </a:r>
            <a:r>
              <a:rPr lang="de-DE" dirty="0"/>
              <a:t> </a:t>
            </a:r>
            <a:r>
              <a:rPr lang="de-DE" dirty="0" err="1"/>
              <a:t>secrets</a:t>
            </a:r>
            <a:r>
              <a:rPr lang="de-DE" dirty="0"/>
              <a:t> </a:t>
            </a:r>
          </a:p>
          <a:p>
            <a:pPr marL="457200" indent="-457200">
              <a:buFont typeface="Arial" panose="020B0604020202020204" pitchFamily="34" charset="0"/>
              <a:buChar char="•"/>
            </a:pPr>
            <a:r>
              <a:rPr lang="de-DE" dirty="0" err="1"/>
              <a:t>Learn</a:t>
            </a:r>
            <a:r>
              <a:rPr lang="de-DE" dirty="0"/>
              <a:t> </a:t>
            </a:r>
            <a:r>
              <a:rPr lang="de-DE" dirty="0" err="1"/>
              <a:t>to</a:t>
            </a:r>
            <a:r>
              <a:rPr lang="de-DE" dirty="0"/>
              <a:t> </a:t>
            </a:r>
            <a:r>
              <a:rPr lang="de-DE" b="1" dirty="0" err="1"/>
              <a:t>configure</a:t>
            </a:r>
            <a:r>
              <a:rPr lang="de-DE" dirty="0"/>
              <a:t> </a:t>
            </a:r>
            <a:r>
              <a:rPr lang="de-DE" dirty="0" err="1"/>
              <a:t>systems</a:t>
            </a:r>
            <a:r>
              <a:rPr lang="de-DE" dirty="0"/>
              <a:t> at </a:t>
            </a:r>
            <a:r>
              <a:rPr lang="de-DE" dirty="0" err="1"/>
              <a:t>scale</a:t>
            </a:r>
            <a:r>
              <a:rPr lang="de-DE" dirty="0"/>
              <a:t> </a:t>
            </a:r>
            <a:r>
              <a:rPr lang="de-DE" dirty="0" err="1"/>
              <a:t>with</a:t>
            </a:r>
            <a:r>
              <a:rPr lang="de-DE" dirty="0"/>
              <a:t> DSC, </a:t>
            </a:r>
            <a:r>
              <a:rPr lang="de-DE" dirty="0" err="1"/>
              <a:t>including</a:t>
            </a:r>
            <a:endParaRPr lang="de-DE" dirty="0"/>
          </a:p>
          <a:p>
            <a:pPr marL="914400" lvl="1" indent="-457200">
              <a:buFont typeface="Arial" panose="020B0604020202020204" pitchFamily="34" charset="0"/>
              <a:buChar char="•"/>
            </a:pPr>
            <a:r>
              <a:rPr lang="de-DE" dirty="0" err="1"/>
              <a:t>Growing</a:t>
            </a:r>
            <a:r>
              <a:rPr lang="de-DE" dirty="0"/>
              <a:t> </a:t>
            </a:r>
            <a:r>
              <a:rPr lang="de-DE" dirty="0" err="1"/>
              <a:t>from</a:t>
            </a:r>
            <a:r>
              <a:rPr lang="de-DE" dirty="0"/>
              <a:t> 1 </a:t>
            </a:r>
            <a:r>
              <a:rPr lang="de-DE" dirty="0" err="1"/>
              <a:t>to</a:t>
            </a:r>
            <a:r>
              <a:rPr lang="de-DE" dirty="0"/>
              <a:t> N </a:t>
            </a:r>
            <a:r>
              <a:rPr lang="de-DE" dirty="0" err="1"/>
              <a:t>instances</a:t>
            </a:r>
            <a:endParaRPr lang="de-DE" dirty="0"/>
          </a:p>
          <a:p>
            <a:pPr marL="914400" lvl="1" indent="-457200">
              <a:buFont typeface="Arial" panose="020B0604020202020204" pitchFamily="34" charset="0"/>
              <a:buChar char="•"/>
            </a:pPr>
            <a:r>
              <a:rPr lang="de-DE" dirty="0" err="1"/>
              <a:t>Enforce</a:t>
            </a:r>
            <a:r>
              <a:rPr lang="de-DE" dirty="0"/>
              <a:t> </a:t>
            </a:r>
            <a:r>
              <a:rPr lang="de-DE" dirty="0" err="1"/>
              <a:t>configuration</a:t>
            </a:r>
            <a:r>
              <a:rPr lang="de-DE" dirty="0"/>
              <a:t> </a:t>
            </a:r>
            <a:r>
              <a:rPr lang="de-DE" dirty="0" err="1"/>
              <a:t>compliance</a:t>
            </a:r>
            <a:r>
              <a:rPr lang="de-DE" dirty="0"/>
              <a:t> on a </a:t>
            </a:r>
            <a:r>
              <a:rPr lang="de-DE" dirty="0" err="1"/>
              <a:t>schedule</a:t>
            </a:r>
            <a:endParaRPr lang="de-DE" dirty="0"/>
          </a:p>
          <a:p>
            <a:pPr marL="914400" lvl="1" indent="-457200">
              <a:buFont typeface="Arial" panose="020B0604020202020204" pitchFamily="34" charset="0"/>
              <a:buChar char="•"/>
            </a:pPr>
            <a:r>
              <a:rPr lang="de-DE" dirty="0"/>
              <a:t>Compliance </a:t>
            </a:r>
            <a:r>
              <a:rPr lang="de-DE" dirty="0" err="1"/>
              <a:t>reports</a:t>
            </a:r>
            <a:endParaRPr lang="de-DE" dirty="0"/>
          </a:p>
          <a:p>
            <a:pPr marL="914400" lvl="1" indent="-457200">
              <a:buFont typeface="Arial" panose="020B0604020202020204" pitchFamily="34" charset="0"/>
              <a:buChar char="•"/>
            </a:pPr>
            <a:r>
              <a:rPr lang="de-DE" dirty="0"/>
              <a:t>Handling multiple </a:t>
            </a:r>
            <a:r>
              <a:rPr lang="de-DE" dirty="0" err="1"/>
              <a:t>configurations</a:t>
            </a:r>
            <a:r>
              <a:rPr lang="de-DE" dirty="0"/>
              <a:t> at </a:t>
            </a:r>
            <a:r>
              <a:rPr lang="de-DE" dirty="0" err="1"/>
              <a:t>once</a:t>
            </a:r>
            <a:endParaRPr lang="de-DE" dirty="0"/>
          </a:p>
          <a:p>
            <a:pPr marL="914400" lvl="1" indent="-457200">
              <a:buFont typeface="Arial" panose="020B0604020202020204" pitchFamily="34" charset="0"/>
              <a:buChar char="•"/>
            </a:pPr>
            <a:r>
              <a:rPr lang="de-DE" dirty="0" err="1"/>
              <a:t>Acquiring</a:t>
            </a:r>
            <a:r>
              <a:rPr lang="de-DE" dirty="0"/>
              <a:t> </a:t>
            </a:r>
            <a:r>
              <a:rPr lang="de-DE" dirty="0" err="1"/>
              <a:t>Secrets</a:t>
            </a:r>
            <a:r>
              <a:rPr lang="de-DE" dirty="0"/>
              <a:t> </a:t>
            </a:r>
            <a:r>
              <a:rPr lang="de-DE" dirty="0" err="1"/>
              <a:t>and</a:t>
            </a:r>
            <a:r>
              <a:rPr lang="de-DE" dirty="0"/>
              <a:t> </a:t>
            </a:r>
            <a:r>
              <a:rPr lang="de-DE" dirty="0" err="1"/>
              <a:t>configuration</a:t>
            </a:r>
            <a:r>
              <a:rPr lang="de-DE" dirty="0"/>
              <a:t> </a:t>
            </a:r>
            <a:r>
              <a:rPr lang="de-DE" dirty="0" err="1"/>
              <a:t>data</a:t>
            </a:r>
            <a:r>
              <a:rPr lang="de-DE" dirty="0"/>
              <a:t> </a:t>
            </a:r>
            <a:r>
              <a:rPr lang="de-DE" dirty="0" err="1"/>
              <a:t>from</a:t>
            </a:r>
            <a:r>
              <a:rPr lang="de-DE" dirty="0"/>
              <a:t> Parameter Store</a:t>
            </a:r>
          </a:p>
          <a:p>
            <a:pPr marL="914400" lvl="1" indent="-457200">
              <a:buFont typeface="Arial" panose="020B0604020202020204" pitchFamily="34" charset="0"/>
              <a:buChar char="•"/>
            </a:pPr>
            <a:r>
              <a:rPr lang="de-DE" dirty="0"/>
              <a:t>Enhanced </a:t>
            </a:r>
            <a:r>
              <a:rPr lang="de-DE" dirty="0" err="1"/>
              <a:t>reboot</a:t>
            </a:r>
            <a:r>
              <a:rPr lang="de-DE" dirty="0"/>
              <a:t> </a:t>
            </a:r>
            <a:r>
              <a:rPr lang="de-DE" dirty="0" err="1"/>
              <a:t>behavior</a:t>
            </a:r>
            <a:endParaRPr lang="de-DE" dirty="0"/>
          </a:p>
          <a:p>
            <a:pPr marL="914400" lvl="1" indent="-457200">
              <a:buFont typeface="Arial" panose="020B0604020202020204" pitchFamily="34" charset="0"/>
              <a:buChar char="•"/>
            </a:pPr>
            <a:r>
              <a:rPr lang="de-DE" dirty="0" err="1"/>
              <a:t>Fetching</a:t>
            </a:r>
            <a:r>
              <a:rPr lang="de-DE" dirty="0"/>
              <a:t> </a:t>
            </a:r>
            <a:r>
              <a:rPr lang="de-DE" dirty="0" err="1"/>
              <a:t>from</a:t>
            </a:r>
            <a:r>
              <a:rPr lang="de-DE" dirty="0"/>
              <a:t> </a:t>
            </a:r>
            <a:r>
              <a:rPr lang="de-DE" dirty="0" err="1"/>
              <a:t>public</a:t>
            </a:r>
            <a:r>
              <a:rPr lang="de-DE" dirty="0"/>
              <a:t> </a:t>
            </a:r>
            <a:r>
              <a:rPr lang="de-DE" dirty="0" err="1"/>
              <a:t>and</a:t>
            </a:r>
            <a:r>
              <a:rPr lang="de-DE" dirty="0"/>
              <a:t> private </a:t>
            </a:r>
            <a:r>
              <a:rPr lang="de-DE" dirty="0" err="1"/>
              <a:t>repos</a:t>
            </a:r>
            <a:endParaRPr lang="de-DE" dirty="0"/>
          </a:p>
          <a:p>
            <a:pPr marL="914400" lvl="1"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3899189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04A9F-C02D-5743-8650-1FDB277CFF2B}"/>
              </a:ext>
            </a:extLst>
          </p:cNvPr>
          <p:cNvSpPr>
            <a:spLocks noGrp="1"/>
          </p:cNvSpPr>
          <p:nvPr>
            <p:ph type="title"/>
          </p:nvPr>
        </p:nvSpPr>
        <p:spPr/>
        <p:txBody>
          <a:bodyPr/>
          <a:lstStyle/>
          <a:p>
            <a:r>
              <a:rPr lang="en-US" dirty="0"/>
              <a:t>Run Command </a:t>
            </a:r>
          </a:p>
        </p:txBody>
      </p:sp>
      <p:sp>
        <p:nvSpPr>
          <p:cNvPr id="3" name="Content Placeholder 2">
            <a:extLst>
              <a:ext uri="{FF2B5EF4-FFF2-40B4-BE49-F238E27FC236}">
                <a16:creationId xmlns:a16="http://schemas.microsoft.com/office/drawing/2014/main" id="{C0009837-1A2C-4249-B54C-4C3CBF44BA4F}"/>
              </a:ext>
            </a:extLst>
          </p:cNvPr>
          <p:cNvSpPr>
            <a:spLocks noGrp="1"/>
          </p:cNvSpPr>
          <p:nvPr>
            <p:ph idx="1"/>
          </p:nvPr>
        </p:nvSpPr>
        <p:spPr/>
        <p:txBody>
          <a:bodyPr/>
          <a:lstStyle/>
          <a:p>
            <a:r>
              <a:rPr lang="en-US" dirty="0"/>
              <a:t>Run any command remotely at scale</a:t>
            </a:r>
          </a:p>
          <a:p>
            <a:pPr marL="457189" indent="-457189">
              <a:buFont typeface="Arial" panose="020B0604020202020204" pitchFamily="34" charset="0"/>
              <a:buChar char="•"/>
            </a:pPr>
            <a:r>
              <a:rPr lang="en-US" dirty="0"/>
              <a:t>Supports both EC2 and on-</a:t>
            </a:r>
            <a:r>
              <a:rPr lang="en-US" dirty="0" err="1"/>
              <a:t>prem</a:t>
            </a:r>
            <a:r>
              <a:rPr lang="en-US" dirty="0"/>
              <a:t> instances</a:t>
            </a:r>
          </a:p>
          <a:p>
            <a:pPr marL="457189" indent="-457189">
              <a:buFont typeface="Arial" panose="020B0604020202020204" pitchFamily="34" charset="0"/>
              <a:buChar char="•"/>
            </a:pPr>
            <a:r>
              <a:rPr lang="en-US" dirty="0"/>
              <a:t>Has built in safety features  - rate control and error threshold</a:t>
            </a:r>
          </a:p>
          <a:p>
            <a:pPr marL="457189" indent="-457189">
              <a:buFont typeface="Arial" panose="020B0604020202020204" pitchFamily="34" charset="0"/>
              <a:buChar char="•"/>
            </a:pPr>
            <a:r>
              <a:rPr lang="en-US" dirty="0"/>
              <a:t>Used for common administration tasks or ad-hoc configuration changes</a:t>
            </a:r>
          </a:p>
          <a:p>
            <a:pPr marL="457189" indent="-457189">
              <a:buFont typeface="Arial" panose="020B0604020202020204" pitchFamily="34" charset="0"/>
              <a:buChar char="•"/>
            </a:pPr>
            <a:r>
              <a:rPr lang="en-US" dirty="0"/>
              <a:t>Leveraged by other Systems Manager capabilities </a:t>
            </a:r>
          </a:p>
        </p:txBody>
      </p:sp>
      <p:sp>
        <p:nvSpPr>
          <p:cNvPr id="4" name="Footer Placeholder 3">
            <a:extLst>
              <a:ext uri="{FF2B5EF4-FFF2-40B4-BE49-F238E27FC236}">
                <a16:creationId xmlns:a16="http://schemas.microsoft.com/office/drawing/2014/main" id="{09D436DC-D071-5E4E-90B3-B83BE7948FBA}"/>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11141315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dirty="0"/>
              <a:t>Run Command – PowerShell script</a:t>
            </a:r>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437981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F63ED-657C-5448-9A9C-CD0F1C7AA585}"/>
              </a:ext>
            </a:extLst>
          </p:cNvPr>
          <p:cNvSpPr>
            <a:spLocks noGrp="1"/>
          </p:cNvSpPr>
          <p:nvPr>
            <p:ph type="title"/>
          </p:nvPr>
        </p:nvSpPr>
        <p:spPr>
          <a:xfrm>
            <a:off x="372851" y="173289"/>
            <a:ext cx="10515600" cy="780769"/>
          </a:xfrm>
        </p:spPr>
        <p:txBody>
          <a:bodyPr/>
          <a:lstStyle/>
          <a:p>
            <a:r>
              <a:rPr lang="en-US" dirty="0"/>
              <a:t>State Manager</a:t>
            </a:r>
          </a:p>
        </p:txBody>
      </p:sp>
      <p:sp>
        <p:nvSpPr>
          <p:cNvPr id="3" name="Content Placeholder 2">
            <a:extLst>
              <a:ext uri="{FF2B5EF4-FFF2-40B4-BE49-F238E27FC236}">
                <a16:creationId xmlns:a16="http://schemas.microsoft.com/office/drawing/2014/main" id="{4359E004-A75D-0843-A22D-05E56FCFE2F3}"/>
              </a:ext>
            </a:extLst>
          </p:cNvPr>
          <p:cNvSpPr>
            <a:spLocks noGrp="1"/>
          </p:cNvSpPr>
          <p:nvPr>
            <p:ph idx="1"/>
          </p:nvPr>
        </p:nvSpPr>
        <p:spPr>
          <a:xfrm>
            <a:off x="372851" y="880903"/>
            <a:ext cx="11582083" cy="4738568"/>
          </a:xfrm>
        </p:spPr>
        <p:txBody>
          <a:bodyPr/>
          <a:lstStyle/>
          <a:p>
            <a:endParaRPr lang="en-US" sz="2133" dirty="0"/>
          </a:p>
          <a:p>
            <a:r>
              <a:rPr lang="en-US" dirty="0"/>
              <a:t>Maintains desired state and reports compliance at scale</a:t>
            </a:r>
          </a:p>
          <a:p>
            <a:pPr marL="457189" indent="-457189">
              <a:buFont typeface="Arial" panose="020B0604020202020204" pitchFamily="34" charset="0"/>
              <a:buChar char="•"/>
            </a:pPr>
            <a:r>
              <a:rPr lang="en-US" dirty="0"/>
              <a:t>Executes commands across instances </a:t>
            </a:r>
          </a:p>
          <a:p>
            <a:pPr marL="1447764" lvl="1" indent="-457189">
              <a:buFont typeface="Arial" panose="020B0604020202020204" pitchFamily="34" charset="0"/>
              <a:buChar char="•"/>
            </a:pPr>
            <a:r>
              <a:rPr lang="en-US" dirty="0"/>
              <a:t>One time</a:t>
            </a:r>
          </a:p>
          <a:p>
            <a:pPr marL="1447764" lvl="1" indent="-457189">
              <a:buFont typeface="Arial" panose="020B0604020202020204" pitchFamily="34" charset="0"/>
              <a:buChar char="•"/>
            </a:pPr>
            <a:r>
              <a:rPr lang="en-US" dirty="0"/>
              <a:t>On a schedule</a:t>
            </a:r>
          </a:p>
          <a:p>
            <a:pPr marL="457189" indent="-457189">
              <a:buFont typeface="Arial" panose="020B0604020202020204" pitchFamily="34" charset="0"/>
              <a:buChar char="•"/>
            </a:pPr>
            <a:r>
              <a:rPr lang="en-US" dirty="0"/>
              <a:t>Automatically associates newly launched instances based on tags </a:t>
            </a:r>
          </a:p>
          <a:p>
            <a:pPr marL="457189" indent="-457189">
              <a:buFont typeface="Arial" panose="020B0604020202020204" pitchFamily="34" charset="0"/>
              <a:buChar char="•"/>
            </a:pPr>
            <a:r>
              <a:rPr lang="en-US" dirty="0"/>
              <a:t>Safety features including rate control and error threshold</a:t>
            </a:r>
          </a:p>
        </p:txBody>
      </p:sp>
      <p:sp>
        <p:nvSpPr>
          <p:cNvPr id="4" name="Footer Placeholder 3">
            <a:extLst>
              <a:ext uri="{FF2B5EF4-FFF2-40B4-BE49-F238E27FC236}">
                <a16:creationId xmlns:a16="http://schemas.microsoft.com/office/drawing/2014/main" id="{6B7AFF5A-1DFE-A046-BC96-AF8EAA16358D}"/>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3561218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sz="4400" dirty="0"/>
              <a:t>Run PowerShell script on a schedule</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15757753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lnSpcReduction="10000"/>
          </a:bodyPr>
          <a:lstStyle/>
          <a:p>
            <a:endParaRPr lang="de-DE" dirty="0"/>
          </a:p>
          <a:p>
            <a:pPr marL="457200" indent="-457200">
              <a:buFont typeface="Arial" panose="020B0604020202020204" pitchFamily="34" charset="0"/>
              <a:buChar char="•"/>
            </a:pPr>
            <a:r>
              <a:rPr lang="de-DE" dirty="0" err="1"/>
              <a:t>Learn</a:t>
            </a:r>
            <a:r>
              <a:rPr lang="de-DE" dirty="0"/>
              <a:t> </a:t>
            </a:r>
            <a:r>
              <a:rPr lang="de-DE" dirty="0" err="1"/>
              <a:t>how</a:t>
            </a:r>
            <a:r>
              <a:rPr lang="de-DE" dirty="0"/>
              <a:t> </a:t>
            </a:r>
            <a:r>
              <a:rPr lang="de-DE" dirty="0" err="1"/>
              <a:t>to</a:t>
            </a:r>
            <a:r>
              <a:rPr lang="de-DE" dirty="0"/>
              <a:t> </a:t>
            </a:r>
            <a:r>
              <a:rPr lang="de-DE" dirty="0" err="1"/>
              <a:t>run</a:t>
            </a:r>
            <a:r>
              <a:rPr lang="de-DE" dirty="0"/>
              <a:t> </a:t>
            </a:r>
            <a:r>
              <a:rPr lang="de-DE" dirty="0" err="1"/>
              <a:t>PowerShell</a:t>
            </a:r>
            <a:r>
              <a:rPr lang="de-DE" dirty="0"/>
              <a:t> </a:t>
            </a:r>
            <a:r>
              <a:rPr lang="de-DE" dirty="0" err="1"/>
              <a:t>commands</a:t>
            </a:r>
            <a:r>
              <a:rPr lang="de-DE" dirty="0"/>
              <a:t> </a:t>
            </a:r>
            <a:r>
              <a:rPr lang="de-DE" dirty="0" err="1"/>
              <a:t>reliably</a:t>
            </a:r>
            <a:r>
              <a:rPr lang="de-DE" dirty="0"/>
              <a:t> at </a:t>
            </a:r>
            <a:r>
              <a:rPr lang="de-DE" b="1" dirty="0" err="1"/>
              <a:t>scale</a:t>
            </a:r>
            <a:endParaRPr lang="de-DE" b="1" dirty="0"/>
          </a:p>
          <a:p>
            <a:pPr marL="457200" indent="-457200">
              <a:buFont typeface="Arial" panose="020B0604020202020204" pitchFamily="34" charset="0"/>
              <a:buChar char="•"/>
            </a:pPr>
            <a:r>
              <a:rPr lang="de-DE" dirty="0" err="1">
                <a:solidFill>
                  <a:schemeClr val="bg1"/>
                </a:solidFill>
              </a:rPr>
              <a:t>Learn</a:t>
            </a:r>
            <a:r>
              <a:rPr lang="de-DE" dirty="0">
                <a:solidFill>
                  <a:schemeClr val="bg1"/>
                </a:solidFill>
              </a:rPr>
              <a:t> </a:t>
            </a:r>
            <a:r>
              <a:rPr lang="de-DE" dirty="0" err="1">
                <a:solidFill>
                  <a:schemeClr val="bg1"/>
                </a:solidFill>
              </a:rPr>
              <a:t>how</a:t>
            </a:r>
            <a:r>
              <a:rPr lang="de-DE" dirty="0">
                <a:solidFill>
                  <a:schemeClr val="bg1"/>
                </a:solidFill>
              </a:rPr>
              <a:t> </a:t>
            </a:r>
            <a:r>
              <a:rPr lang="de-DE" dirty="0" err="1">
                <a:solidFill>
                  <a:schemeClr val="bg1"/>
                </a:solidFill>
              </a:rPr>
              <a:t>to</a:t>
            </a:r>
            <a:r>
              <a:rPr lang="de-DE" dirty="0">
                <a:solidFill>
                  <a:schemeClr val="bg1"/>
                </a:solidFill>
              </a:rPr>
              <a:t> </a:t>
            </a:r>
            <a:r>
              <a:rPr lang="de-DE" b="1" dirty="0" err="1">
                <a:solidFill>
                  <a:schemeClr val="bg1"/>
                </a:solidFill>
              </a:rPr>
              <a:t>easily</a:t>
            </a:r>
            <a:r>
              <a:rPr lang="de-DE" dirty="0">
                <a:solidFill>
                  <a:schemeClr val="bg1"/>
                </a:solidFill>
              </a:rPr>
              <a:t> </a:t>
            </a:r>
            <a:r>
              <a:rPr lang="de-DE" dirty="0" err="1">
                <a:solidFill>
                  <a:schemeClr val="bg1"/>
                </a:solidFill>
              </a:rPr>
              <a:t>secure</a:t>
            </a:r>
            <a:r>
              <a:rPr lang="de-DE" dirty="0">
                <a:solidFill>
                  <a:schemeClr val="bg1"/>
                </a:solidFill>
              </a:rPr>
              <a:t> </a:t>
            </a:r>
            <a:r>
              <a:rPr lang="de-DE" dirty="0" err="1">
                <a:solidFill>
                  <a:schemeClr val="bg1"/>
                </a:solidFill>
              </a:rPr>
              <a:t>secrets</a:t>
            </a:r>
            <a:r>
              <a:rPr lang="de-DE" dirty="0"/>
              <a:t> </a:t>
            </a:r>
          </a:p>
          <a:p>
            <a:pPr marL="457200" indent="-457200">
              <a:buFont typeface="Arial" panose="020B0604020202020204" pitchFamily="34" charset="0"/>
              <a:buChar char="•"/>
            </a:pPr>
            <a:r>
              <a:rPr lang="de-DE" dirty="0" err="1"/>
              <a:t>Learn</a:t>
            </a:r>
            <a:r>
              <a:rPr lang="de-DE" dirty="0"/>
              <a:t> </a:t>
            </a:r>
            <a:r>
              <a:rPr lang="de-DE" dirty="0" err="1"/>
              <a:t>to</a:t>
            </a:r>
            <a:r>
              <a:rPr lang="de-DE" dirty="0"/>
              <a:t> </a:t>
            </a:r>
            <a:r>
              <a:rPr lang="de-DE" b="1" dirty="0" err="1"/>
              <a:t>configure</a:t>
            </a:r>
            <a:r>
              <a:rPr lang="de-DE" dirty="0"/>
              <a:t> </a:t>
            </a:r>
            <a:r>
              <a:rPr lang="de-DE" dirty="0" err="1"/>
              <a:t>systems</a:t>
            </a:r>
            <a:r>
              <a:rPr lang="de-DE" dirty="0"/>
              <a:t> at </a:t>
            </a:r>
            <a:r>
              <a:rPr lang="de-DE" dirty="0" err="1"/>
              <a:t>scale</a:t>
            </a:r>
            <a:r>
              <a:rPr lang="de-DE" dirty="0"/>
              <a:t> </a:t>
            </a:r>
            <a:r>
              <a:rPr lang="de-DE" dirty="0" err="1"/>
              <a:t>with</a:t>
            </a:r>
            <a:r>
              <a:rPr lang="de-DE" dirty="0"/>
              <a:t> DSC, </a:t>
            </a:r>
            <a:r>
              <a:rPr lang="de-DE" dirty="0" err="1"/>
              <a:t>including</a:t>
            </a:r>
            <a:endParaRPr lang="de-DE" dirty="0"/>
          </a:p>
          <a:p>
            <a:pPr marL="914400" lvl="1" indent="-457200">
              <a:buFont typeface="Arial" panose="020B0604020202020204" pitchFamily="34" charset="0"/>
              <a:buChar char="•"/>
            </a:pPr>
            <a:r>
              <a:rPr lang="de-DE" dirty="0" err="1"/>
              <a:t>Growing</a:t>
            </a:r>
            <a:r>
              <a:rPr lang="de-DE" dirty="0"/>
              <a:t> </a:t>
            </a:r>
            <a:r>
              <a:rPr lang="de-DE" dirty="0" err="1"/>
              <a:t>from</a:t>
            </a:r>
            <a:r>
              <a:rPr lang="de-DE" dirty="0"/>
              <a:t> 1 </a:t>
            </a:r>
            <a:r>
              <a:rPr lang="de-DE" dirty="0" err="1"/>
              <a:t>to</a:t>
            </a:r>
            <a:r>
              <a:rPr lang="de-DE" dirty="0"/>
              <a:t> N </a:t>
            </a:r>
            <a:r>
              <a:rPr lang="de-DE" dirty="0" err="1"/>
              <a:t>instances</a:t>
            </a:r>
            <a:endParaRPr lang="de-DE" dirty="0"/>
          </a:p>
          <a:p>
            <a:pPr marL="914400" lvl="1" indent="-457200">
              <a:buFont typeface="Arial" panose="020B0604020202020204" pitchFamily="34" charset="0"/>
              <a:buChar char="•"/>
            </a:pPr>
            <a:r>
              <a:rPr lang="de-DE" dirty="0" err="1"/>
              <a:t>Enforce</a:t>
            </a:r>
            <a:r>
              <a:rPr lang="de-DE" dirty="0"/>
              <a:t> </a:t>
            </a:r>
            <a:r>
              <a:rPr lang="de-DE" dirty="0" err="1"/>
              <a:t>configuration</a:t>
            </a:r>
            <a:r>
              <a:rPr lang="de-DE" dirty="0"/>
              <a:t> </a:t>
            </a:r>
            <a:r>
              <a:rPr lang="de-DE" dirty="0" err="1"/>
              <a:t>compliance</a:t>
            </a:r>
            <a:r>
              <a:rPr lang="de-DE" dirty="0"/>
              <a:t> on a </a:t>
            </a:r>
            <a:r>
              <a:rPr lang="de-DE" dirty="0" err="1"/>
              <a:t>schedule</a:t>
            </a:r>
            <a:endParaRPr lang="de-DE" dirty="0"/>
          </a:p>
          <a:p>
            <a:pPr marL="914400" lvl="1" indent="-457200">
              <a:buFont typeface="Arial" panose="020B0604020202020204" pitchFamily="34" charset="0"/>
              <a:buChar char="•"/>
            </a:pPr>
            <a:r>
              <a:rPr lang="de-DE" dirty="0"/>
              <a:t>Compliance </a:t>
            </a:r>
            <a:r>
              <a:rPr lang="de-DE" dirty="0" err="1"/>
              <a:t>reports</a:t>
            </a:r>
            <a:endParaRPr lang="de-DE" dirty="0"/>
          </a:p>
          <a:p>
            <a:pPr marL="914400" lvl="1" indent="-457200">
              <a:buFont typeface="Arial" panose="020B0604020202020204" pitchFamily="34" charset="0"/>
              <a:buChar char="•"/>
            </a:pPr>
            <a:r>
              <a:rPr lang="de-DE" dirty="0"/>
              <a:t>Handling multiple </a:t>
            </a:r>
            <a:r>
              <a:rPr lang="de-DE" dirty="0" err="1"/>
              <a:t>configurations</a:t>
            </a:r>
            <a:r>
              <a:rPr lang="de-DE" dirty="0"/>
              <a:t> at </a:t>
            </a:r>
            <a:r>
              <a:rPr lang="de-DE" dirty="0" err="1"/>
              <a:t>once</a:t>
            </a:r>
            <a:endParaRPr lang="de-DE" dirty="0"/>
          </a:p>
          <a:p>
            <a:pPr marL="914400" lvl="1" indent="-457200">
              <a:buFont typeface="Arial" panose="020B0604020202020204" pitchFamily="34" charset="0"/>
              <a:buChar char="•"/>
            </a:pPr>
            <a:r>
              <a:rPr lang="de-DE" dirty="0" err="1"/>
              <a:t>Acquiring</a:t>
            </a:r>
            <a:r>
              <a:rPr lang="de-DE" dirty="0"/>
              <a:t> </a:t>
            </a:r>
            <a:r>
              <a:rPr lang="de-DE" dirty="0" err="1"/>
              <a:t>Secrets</a:t>
            </a:r>
            <a:r>
              <a:rPr lang="de-DE" dirty="0"/>
              <a:t> </a:t>
            </a:r>
            <a:r>
              <a:rPr lang="de-DE" dirty="0" err="1"/>
              <a:t>and</a:t>
            </a:r>
            <a:r>
              <a:rPr lang="de-DE" dirty="0"/>
              <a:t> </a:t>
            </a:r>
            <a:r>
              <a:rPr lang="de-DE" dirty="0" err="1"/>
              <a:t>configuration</a:t>
            </a:r>
            <a:r>
              <a:rPr lang="de-DE" dirty="0"/>
              <a:t> </a:t>
            </a:r>
            <a:r>
              <a:rPr lang="de-DE" dirty="0" err="1"/>
              <a:t>data</a:t>
            </a:r>
            <a:r>
              <a:rPr lang="de-DE" dirty="0"/>
              <a:t> </a:t>
            </a:r>
            <a:r>
              <a:rPr lang="de-DE" dirty="0" err="1"/>
              <a:t>from</a:t>
            </a:r>
            <a:r>
              <a:rPr lang="de-DE" dirty="0"/>
              <a:t> Parameter Store</a:t>
            </a:r>
          </a:p>
          <a:p>
            <a:pPr marL="914400" lvl="1" indent="-457200">
              <a:buFont typeface="Arial" panose="020B0604020202020204" pitchFamily="34" charset="0"/>
              <a:buChar char="•"/>
            </a:pPr>
            <a:r>
              <a:rPr lang="de-DE" dirty="0"/>
              <a:t>Enhanced </a:t>
            </a:r>
            <a:r>
              <a:rPr lang="de-DE" dirty="0" err="1"/>
              <a:t>reboot</a:t>
            </a:r>
            <a:r>
              <a:rPr lang="de-DE" dirty="0"/>
              <a:t> </a:t>
            </a:r>
            <a:r>
              <a:rPr lang="de-DE" dirty="0" err="1"/>
              <a:t>behavior</a:t>
            </a:r>
            <a:endParaRPr lang="de-DE" dirty="0"/>
          </a:p>
          <a:p>
            <a:pPr marL="914400" lvl="1" indent="-457200">
              <a:buFont typeface="Arial" panose="020B0604020202020204" pitchFamily="34" charset="0"/>
              <a:buChar char="•"/>
            </a:pPr>
            <a:r>
              <a:rPr lang="de-DE" dirty="0" err="1"/>
              <a:t>Fetching</a:t>
            </a:r>
            <a:r>
              <a:rPr lang="de-DE" dirty="0"/>
              <a:t> </a:t>
            </a:r>
            <a:r>
              <a:rPr lang="de-DE" dirty="0" err="1"/>
              <a:t>from</a:t>
            </a:r>
            <a:r>
              <a:rPr lang="de-DE" dirty="0"/>
              <a:t> </a:t>
            </a:r>
            <a:r>
              <a:rPr lang="de-DE" dirty="0" err="1"/>
              <a:t>public</a:t>
            </a:r>
            <a:r>
              <a:rPr lang="de-DE" dirty="0"/>
              <a:t> </a:t>
            </a:r>
            <a:r>
              <a:rPr lang="de-DE" dirty="0" err="1"/>
              <a:t>and</a:t>
            </a:r>
            <a:r>
              <a:rPr lang="de-DE" dirty="0"/>
              <a:t> private </a:t>
            </a:r>
            <a:r>
              <a:rPr lang="de-DE" dirty="0" err="1"/>
              <a:t>repos</a:t>
            </a:r>
            <a:endParaRPr lang="de-DE" dirty="0"/>
          </a:p>
          <a:p>
            <a:pPr marL="914400" lvl="1"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1531782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04A9F-C02D-5743-8650-1FDB277CFF2B}"/>
              </a:ext>
            </a:extLst>
          </p:cNvPr>
          <p:cNvSpPr>
            <a:spLocks noGrp="1"/>
          </p:cNvSpPr>
          <p:nvPr>
            <p:ph type="title"/>
          </p:nvPr>
        </p:nvSpPr>
        <p:spPr/>
        <p:txBody>
          <a:bodyPr/>
          <a:lstStyle/>
          <a:p>
            <a:r>
              <a:rPr lang="en-US" dirty="0"/>
              <a:t>Parameter Store</a:t>
            </a:r>
          </a:p>
        </p:txBody>
      </p:sp>
      <p:sp>
        <p:nvSpPr>
          <p:cNvPr id="3" name="Content Placeholder 2">
            <a:extLst>
              <a:ext uri="{FF2B5EF4-FFF2-40B4-BE49-F238E27FC236}">
                <a16:creationId xmlns:a16="http://schemas.microsoft.com/office/drawing/2014/main" id="{C0009837-1A2C-4249-B54C-4C3CBF44BA4F}"/>
              </a:ext>
            </a:extLst>
          </p:cNvPr>
          <p:cNvSpPr>
            <a:spLocks noGrp="1"/>
          </p:cNvSpPr>
          <p:nvPr>
            <p:ph idx="1"/>
          </p:nvPr>
        </p:nvSpPr>
        <p:spPr/>
        <p:txBody>
          <a:bodyPr/>
          <a:lstStyle/>
          <a:p>
            <a:r>
              <a:rPr lang="en-US" dirty="0"/>
              <a:t>Secure and scalable parameters and secrets management service</a:t>
            </a:r>
          </a:p>
          <a:p>
            <a:pPr marL="457189" indent="-457189">
              <a:buFont typeface="Arial" panose="020B0604020202020204" pitchFamily="34" charset="0"/>
              <a:buChar char="•"/>
            </a:pPr>
            <a:r>
              <a:rPr lang="en-US" dirty="0"/>
              <a:t>Helps separate config from code</a:t>
            </a:r>
          </a:p>
          <a:p>
            <a:pPr marL="457189" indent="-457189">
              <a:buFont typeface="Arial" panose="020B0604020202020204" pitchFamily="34" charset="0"/>
              <a:buChar char="•"/>
            </a:pPr>
            <a:r>
              <a:rPr lang="en-US" dirty="0"/>
              <a:t>Provides hierarchy and version control</a:t>
            </a:r>
          </a:p>
          <a:p>
            <a:pPr marL="457189" indent="-457189">
              <a:buFont typeface="Arial" panose="020B0604020202020204" pitchFamily="34" charset="0"/>
              <a:buChar char="•"/>
            </a:pPr>
            <a:r>
              <a:rPr lang="en-US" dirty="0"/>
              <a:t>Control and audit access at granular levels</a:t>
            </a:r>
          </a:p>
          <a:p>
            <a:pPr marL="457189" indent="-457189">
              <a:buFont typeface="Arial" panose="020B0604020202020204" pitchFamily="34" charset="0"/>
              <a:buChar char="•"/>
            </a:pPr>
            <a:r>
              <a:rPr lang="en-US" dirty="0"/>
              <a:t>Supports change notifications and trigger Automation actions </a:t>
            </a:r>
          </a:p>
        </p:txBody>
      </p:sp>
      <p:sp>
        <p:nvSpPr>
          <p:cNvPr id="4" name="Footer Placeholder 3">
            <a:extLst>
              <a:ext uri="{FF2B5EF4-FFF2-40B4-BE49-F238E27FC236}">
                <a16:creationId xmlns:a16="http://schemas.microsoft.com/office/drawing/2014/main" id="{A03B1A56-EF0F-6946-8A1E-50271146CA4C}"/>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28642845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sz="4400" dirty="0"/>
              <a:t>Retrieve secrets from Parameter Store</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7941154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NanaLakshmanan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5</a:t>
            </a:r>
          </a:p>
        </p:txBody>
      </p:sp>
      <p:sp>
        <p:nvSpPr>
          <p:cNvPr id="5" name="Textfeld 4">
            <a:extLst>
              <a:ext uri="{FF2B5EF4-FFF2-40B4-BE49-F238E27FC236}">
                <a16:creationId xmlns:a16="http://schemas.microsoft.com/office/drawing/2014/main" id="{73B55529-2D1C-4F62-A77C-DAEBD0A0D657}"/>
              </a:ext>
            </a:extLst>
          </p:cNvPr>
          <p:cNvSpPr txBox="1"/>
          <p:nvPr/>
        </p:nvSpPr>
        <p:spPr>
          <a:xfrm>
            <a:off x="1208314" y="5535386"/>
            <a:ext cx="9976757" cy="553998"/>
          </a:xfrm>
          <a:prstGeom prst="rect">
            <a:avLst/>
          </a:prstGeom>
          <a:noFill/>
        </p:spPr>
        <p:txBody>
          <a:bodyPr wrap="square" rtlCol="0">
            <a:spAutoFit/>
          </a:bodyPr>
          <a:lstStyle/>
          <a:p>
            <a:pPr algn="ctr"/>
            <a:r>
              <a:rPr lang="de-DE" sz="3000" dirty="0">
                <a:solidFill>
                  <a:srgbClr val="FFC000"/>
                </a:solidFill>
                <a:latin typeface="Segoe UI" panose="020B0502040204020203" pitchFamily="34" charset="0"/>
                <a:cs typeface="Segoe UI" panose="020B0502040204020203" pitchFamily="34" charset="0"/>
              </a:rPr>
              <a:t>Video </a:t>
            </a:r>
            <a:r>
              <a:rPr lang="de-DE" sz="3000" dirty="0" err="1">
                <a:solidFill>
                  <a:srgbClr val="FFC000"/>
                </a:solidFill>
                <a:latin typeface="Segoe UI" panose="020B0502040204020203" pitchFamily="34" charset="0"/>
                <a:cs typeface="Segoe UI" panose="020B0502040204020203" pitchFamily="34" charset="0"/>
              </a:rPr>
              <a:t>operator</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did</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you</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start</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the</a:t>
            </a:r>
            <a:r>
              <a:rPr lang="de-DE" sz="3000" dirty="0">
                <a:solidFill>
                  <a:srgbClr val="FFC000"/>
                </a:solidFill>
                <a:latin typeface="Segoe UI" panose="020B0502040204020203" pitchFamily="34" charset="0"/>
                <a:cs typeface="Segoe UI" panose="020B0502040204020203" pitchFamily="34" charset="0"/>
              </a:rPr>
              <a:t> </a:t>
            </a:r>
            <a:r>
              <a:rPr lang="de-DE" sz="3000" dirty="0" err="1">
                <a:solidFill>
                  <a:srgbClr val="FFC000"/>
                </a:solidFill>
                <a:latin typeface="Segoe UI" panose="020B0502040204020203" pitchFamily="34" charset="0"/>
                <a:cs typeface="Segoe UI" panose="020B0502040204020203" pitchFamily="34" charset="0"/>
              </a:rPr>
              <a:t>recording</a:t>
            </a:r>
            <a:r>
              <a:rPr lang="de-DE" sz="3000" dirty="0">
                <a:solidFill>
                  <a:srgbClr val="FFC000"/>
                </a:solidFill>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1595797570"/>
      </p:ext>
    </p:extLst>
  </p:cSld>
  <p:clrMapOvr>
    <a:masterClrMapping/>
  </p:clrMapOvr>
  <p:transition spd="slow" advTm="1000">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lnSpcReduction="10000"/>
          </a:bodyPr>
          <a:lstStyle/>
          <a:p>
            <a:endParaRPr lang="de-DE" dirty="0"/>
          </a:p>
          <a:p>
            <a:pPr marL="457200" indent="-457200">
              <a:buFont typeface="Arial" panose="020B0604020202020204" pitchFamily="34" charset="0"/>
              <a:buChar char="•"/>
            </a:pPr>
            <a:r>
              <a:rPr lang="de-DE" dirty="0" err="1"/>
              <a:t>Learn</a:t>
            </a:r>
            <a:r>
              <a:rPr lang="de-DE" dirty="0"/>
              <a:t> </a:t>
            </a:r>
            <a:r>
              <a:rPr lang="de-DE" dirty="0" err="1"/>
              <a:t>how</a:t>
            </a:r>
            <a:r>
              <a:rPr lang="de-DE" dirty="0"/>
              <a:t> </a:t>
            </a:r>
            <a:r>
              <a:rPr lang="de-DE" dirty="0" err="1"/>
              <a:t>to</a:t>
            </a:r>
            <a:r>
              <a:rPr lang="de-DE" dirty="0"/>
              <a:t> </a:t>
            </a:r>
            <a:r>
              <a:rPr lang="de-DE" dirty="0" err="1"/>
              <a:t>run</a:t>
            </a:r>
            <a:r>
              <a:rPr lang="de-DE" dirty="0"/>
              <a:t> </a:t>
            </a:r>
            <a:r>
              <a:rPr lang="de-DE" dirty="0" err="1"/>
              <a:t>PowerShell</a:t>
            </a:r>
            <a:r>
              <a:rPr lang="de-DE" dirty="0"/>
              <a:t> </a:t>
            </a:r>
            <a:r>
              <a:rPr lang="de-DE" dirty="0" err="1"/>
              <a:t>commands</a:t>
            </a:r>
            <a:r>
              <a:rPr lang="de-DE" dirty="0"/>
              <a:t> </a:t>
            </a:r>
            <a:r>
              <a:rPr lang="de-DE" dirty="0" err="1"/>
              <a:t>reliably</a:t>
            </a:r>
            <a:r>
              <a:rPr lang="de-DE" dirty="0"/>
              <a:t> at </a:t>
            </a:r>
            <a:r>
              <a:rPr lang="de-DE" b="1" dirty="0" err="1"/>
              <a:t>scale</a:t>
            </a:r>
            <a:endParaRPr lang="de-DE" b="1" dirty="0"/>
          </a:p>
          <a:p>
            <a:pPr marL="457200" indent="-457200">
              <a:buFont typeface="Arial" panose="020B0604020202020204" pitchFamily="34" charset="0"/>
              <a:buChar char="•"/>
            </a:pPr>
            <a:r>
              <a:rPr lang="de-DE" dirty="0" err="1"/>
              <a:t>Learn</a:t>
            </a:r>
            <a:r>
              <a:rPr lang="de-DE" dirty="0"/>
              <a:t> </a:t>
            </a:r>
            <a:r>
              <a:rPr lang="de-DE" dirty="0" err="1"/>
              <a:t>how</a:t>
            </a:r>
            <a:r>
              <a:rPr lang="de-DE" dirty="0"/>
              <a:t> </a:t>
            </a:r>
            <a:r>
              <a:rPr lang="de-DE" dirty="0" err="1"/>
              <a:t>to</a:t>
            </a:r>
            <a:r>
              <a:rPr lang="de-DE" dirty="0"/>
              <a:t> </a:t>
            </a:r>
            <a:r>
              <a:rPr lang="de-DE" b="1" dirty="0" err="1"/>
              <a:t>easily</a:t>
            </a:r>
            <a:r>
              <a:rPr lang="de-DE" dirty="0"/>
              <a:t> </a:t>
            </a:r>
            <a:r>
              <a:rPr lang="de-DE" dirty="0" err="1"/>
              <a:t>secure</a:t>
            </a:r>
            <a:r>
              <a:rPr lang="de-DE" dirty="0"/>
              <a:t> </a:t>
            </a:r>
            <a:r>
              <a:rPr lang="de-DE" dirty="0" err="1"/>
              <a:t>secrets</a:t>
            </a:r>
            <a:r>
              <a:rPr lang="de-DE" dirty="0"/>
              <a:t> </a:t>
            </a:r>
          </a:p>
          <a:p>
            <a:pPr marL="457200" indent="-457200">
              <a:buFont typeface="Arial" panose="020B0604020202020204" pitchFamily="34" charset="0"/>
              <a:buChar char="•"/>
            </a:pPr>
            <a:r>
              <a:rPr lang="de-DE" dirty="0" err="1">
                <a:solidFill>
                  <a:schemeClr val="bg1"/>
                </a:solidFill>
              </a:rPr>
              <a:t>Learn</a:t>
            </a:r>
            <a:r>
              <a:rPr lang="de-DE" dirty="0">
                <a:solidFill>
                  <a:schemeClr val="bg1"/>
                </a:solidFill>
              </a:rPr>
              <a:t> </a:t>
            </a:r>
            <a:r>
              <a:rPr lang="de-DE" dirty="0" err="1">
                <a:solidFill>
                  <a:schemeClr val="bg1"/>
                </a:solidFill>
              </a:rPr>
              <a:t>to</a:t>
            </a:r>
            <a:r>
              <a:rPr lang="de-DE" dirty="0">
                <a:solidFill>
                  <a:schemeClr val="bg1"/>
                </a:solidFill>
              </a:rPr>
              <a:t> </a:t>
            </a:r>
            <a:r>
              <a:rPr lang="de-DE" b="1" dirty="0" err="1">
                <a:solidFill>
                  <a:schemeClr val="bg1"/>
                </a:solidFill>
              </a:rPr>
              <a:t>configure</a:t>
            </a:r>
            <a:r>
              <a:rPr lang="de-DE" dirty="0">
                <a:solidFill>
                  <a:schemeClr val="bg1"/>
                </a:solidFill>
              </a:rPr>
              <a:t> </a:t>
            </a:r>
            <a:r>
              <a:rPr lang="de-DE" dirty="0" err="1">
                <a:solidFill>
                  <a:schemeClr val="bg1"/>
                </a:solidFill>
              </a:rPr>
              <a:t>systems</a:t>
            </a:r>
            <a:r>
              <a:rPr lang="de-DE" dirty="0">
                <a:solidFill>
                  <a:schemeClr val="bg1"/>
                </a:solidFill>
              </a:rPr>
              <a:t> at </a:t>
            </a:r>
            <a:r>
              <a:rPr lang="de-DE" dirty="0" err="1">
                <a:solidFill>
                  <a:schemeClr val="bg1"/>
                </a:solidFill>
              </a:rPr>
              <a:t>scale</a:t>
            </a:r>
            <a:r>
              <a:rPr lang="de-DE" dirty="0">
                <a:solidFill>
                  <a:schemeClr val="bg1"/>
                </a:solidFill>
              </a:rPr>
              <a:t> </a:t>
            </a:r>
            <a:r>
              <a:rPr lang="de-DE" dirty="0" err="1">
                <a:solidFill>
                  <a:schemeClr val="bg1"/>
                </a:solidFill>
              </a:rPr>
              <a:t>with</a:t>
            </a:r>
            <a:r>
              <a:rPr lang="de-DE" dirty="0">
                <a:solidFill>
                  <a:schemeClr val="bg1"/>
                </a:solidFill>
              </a:rPr>
              <a:t> DSC, </a:t>
            </a:r>
            <a:r>
              <a:rPr lang="de-DE" dirty="0" err="1">
                <a:solidFill>
                  <a:schemeClr val="bg1"/>
                </a:solidFill>
              </a:rPr>
              <a:t>including</a:t>
            </a:r>
            <a:endParaRPr lang="de-DE" dirty="0">
              <a:solidFill>
                <a:schemeClr val="bg1"/>
              </a:solidFill>
            </a:endParaRPr>
          </a:p>
          <a:p>
            <a:pPr marL="914400" lvl="1" indent="-457200">
              <a:buFont typeface="Arial" panose="020B0604020202020204" pitchFamily="34" charset="0"/>
              <a:buChar char="•"/>
            </a:pPr>
            <a:r>
              <a:rPr lang="de-DE" dirty="0" err="1">
                <a:solidFill>
                  <a:schemeClr val="bg1"/>
                </a:solidFill>
              </a:rPr>
              <a:t>Growing</a:t>
            </a:r>
            <a:r>
              <a:rPr lang="de-DE" dirty="0">
                <a:solidFill>
                  <a:schemeClr val="bg1"/>
                </a:solidFill>
              </a:rPr>
              <a:t> </a:t>
            </a:r>
            <a:r>
              <a:rPr lang="de-DE" dirty="0" err="1">
                <a:solidFill>
                  <a:schemeClr val="bg1"/>
                </a:solidFill>
              </a:rPr>
              <a:t>from</a:t>
            </a:r>
            <a:r>
              <a:rPr lang="de-DE" dirty="0">
                <a:solidFill>
                  <a:schemeClr val="bg1"/>
                </a:solidFill>
              </a:rPr>
              <a:t> 1 </a:t>
            </a:r>
            <a:r>
              <a:rPr lang="de-DE" dirty="0" err="1">
                <a:solidFill>
                  <a:schemeClr val="bg1"/>
                </a:solidFill>
              </a:rPr>
              <a:t>to</a:t>
            </a:r>
            <a:r>
              <a:rPr lang="de-DE" dirty="0">
                <a:solidFill>
                  <a:schemeClr val="bg1"/>
                </a:solidFill>
              </a:rPr>
              <a:t> N </a:t>
            </a:r>
            <a:r>
              <a:rPr lang="de-DE" dirty="0" err="1">
                <a:solidFill>
                  <a:schemeClr val="bg1"/>
                </a:solidFill>
              </a:rPr>
              <a:t>instances</a:t>
            </a:r>
            <a:endParaRPr lang="de-DE" dirty="0">
              <a:solidFill>
                <a:schemeClr val="bg1"/>
              </a:solidFill>
            </a:endParaRPr>
          </a:p>
          <a:p>
            <a:pPr marL="914400" lvl="1" indent="-457200">
              <a:buFont typeface="Arial" panose="020B0604020202020204" pitchFamily="34" charset="0"/>
              <a:buChar char="•"/>
            </a:pPr>
            <a:r>
              <a:rPr lang="de-DE" dirty="0" err="1">
                <a:solidFill>
                  <a:schemeClr val="bg1"/>
                </a:solidFill>
              </a:rPr>
              <a:t>Enforce</a:t>
            </a:r>
            <a:r>
              <a:rPr lang="de-DE" dirty="0">
                <a:solidFill>
                  <a:schemeClr val="bg1"/>
                </a:solidFill>
              </a:rPr>
              <a:t> </a:t>
            </a:r>
            <a:r>
              <a:rPr lang="de-DE" dirty="0" err="1">
                <a:solidFill>
                  <a:schemeClr val="bg1"/>
                </a:solidFill>
              </a:rPr>
              <a:t>configuration</a:t>
            </a:r>
            <a:r>
              <a:rPr lang="de-DE" dirty="0">
                <a:solidFill>
                  <a:schemeClr val="bg1"/>
                </a:solidFill>
              </a:rPr>
              <a:t> </a:t>
            </a:r>
            <a:r>
              <a:rPr lang="de-DE" dirty="0" err="1">
                <a:solidFill>
                  <a:schemeClr val="bg1"/>
                </a:solidFill>
              </a:rPr>
              <a:t>compliance</a:t>
            </a:r>
            <a:r>
              <a:rPr lang="de-DE" dirty="0">
                <a:solidFill>
                  <a:schemeClr val="bg1"/>
                </a:solidFill>
              </a:rPr>
              <a:t> on a </a:t>
            </a:r>
            <a:r>
              <a:rPr lang="de-DE" dirty="0" err="1">
                <a:solidFill>
                  <a:schemeClr val="bg1"/>
                </a:solidFill>
              </a:rPr>
              <a:t>schedule</a:t>
            </a:r>
            <a:endParaRPr lang="de-DE" dirty="0">
              <a:solidFill>
                <a:schemeClr val="bg1"/>
              </a:solidFill>
            </a:endParaRPr>
          </a:p>
          <a:p>
            <a:pPr marL="914400" lvl="1" indent="-457200">
              <a:buFont typeface="Arial" panose="020B0604020202020204" pitchFamily="34" charset="0"/>
              <a:buChar char="•"/>
            </a:pPr>
            <a:r>
              <a:rPr lang="de-DE" dirty="0">
                <a:solidFill>
                  <a:schemeClr val="bg1"/>
                </a:solidFill>
              </a:rPr>
              <a:t>Compliance </a:t>
            </a:r>
            <a:r>
              <a:rPr lang="de-DE" dirty="0" err="1">
                <a:solidFill>
                  <a:schemeClr val="bg1"/>
                </a:solidFill>
              </a:rPr>
              <a:t>reports</a:t>
            </a:r>
            <a:endParaRPr lang="de-DE" dirty="0">
              <a:solidFill>
                <a:schemeClr val="bg1"/>
              </a:solidFill>
            </a:endParaRPr>
          </a:p>
          <a:p>
            <a:pPr marL="914400" lvl="1" indent="-457200">
              <a:buFont typeface="Arial" panose="020B0604020202020204" pitchFamily="34" charset="0"/>
              <a:buChar char="•"/>
            </a:pPr>
            <a:r>
              <a:rPr lang="de-DE" dirty="0">
                <a:solidFill>
                  <a:schemeClr val="bg1"/>
                </a:solidFill>
              </a:rPr>
              <a:t>Handling multiple </a:t>
            </a:r>
            <a:r>
              <a:rPr lang="de-DE" dirty="0" err="1">
                <a:solidFill>
                  <a:schemeClr val="bg1"/>
                </a:solidFill>
              </a:rPr>
              <a:t>configurations</a:t>
            </a:r>
            <a:r>
              <a:rPr lang="de-DE" dirty="0">
                <a:solidFill>
                  <a:schemeClr val="bg1"/>
                </a:solidFill>
              </a:rPr>
              <a:t> at </a:t>
            </a:r>
            <a:r>
              <a:rPr lang="de-DE" dirty="0" err="1">
                <a:solidFill>
                  <a:schemeClr val="bg1"/>
                </a:solidFill>
              </a:rPr>
              <a:t>once</a:t>
            </a:r>
            <a:endParaRPr lang="de-DE" dirty="0">
              <a:solidFill>
                <a:schemeClr val="bg1"/>
              </a:solidFill>
            </a:endParaRPr>
          </a:p>
          <a:p>
            <a:pPr marL="914400" lvl="1" indent="-457200">
              <a:buFont typeface="Arial" panose="020B0604020202020204" pitchFamily="34" charset="0"/>
              <a:buChar char="•"/>
            </a:pPr>
            <a:r>
              <a:rPr lang="de-DE" dirty="0" err="1">
                <a:solidFill>
                  <a:schemeClr val="bg1"/>
                </a:solidFill>
              </a:rPr>
              <a:t>Acquiring</a:t>
            </a:r>
            <a:r>
              <a:rPr lang="de-DE" dirty="0">
                <a:solidFill>
                  <a:schemeClr val="bg1"/>
                </a:solidFill>
              </a:rPr>
              <a:t> </a:t>
            </a:r>
            <a:r>
              <a:rPr lang="de-DE" dirty="0" err="1">
                <a:solidFill>
                  <a:schemeClr val="bg1"/>
                </a:solidFill>
              </a:rPr>
              <a:t>Secrets</a:t>
            </a:r>
            <a:r>
              <a:rPr lang="de-DE" dirty="0">
                <a:solidFill>
                  <a:schemeClr val="bg1"/>
                </a:solidFill>
              </a:rPr>
              <a:t> </a:t>
            </a:r>
            <a:r>
              <a:rPr lang="de-DE" dirty="0" err="1">
                <a:solidFill>
                  <a:schemeClr val="bg1"/>
                </a:solidFill>
              </a:rPr>
              <a:t>and</a:t>
            </a:r>
            <a:r>
              <a:rPr lang="de-DE" dirty="0">
                <a:solidFill>
                  <a:schemeClr val="bg1"/>
                </a:solidFill>
              </a:rPr>
              <a:t> </a:t>
            </a:r>
            <a:r>
              <a:rPr lang="de-DE" dirty="0" err="1">
                <a:solidFill>
                  <a:schemeClr val="bg1"/>
                </a:solidFill>
              </a:rPr>
              <a:t>configuration</a:t>
            </a:r>
            <a:r>
              <a:rPr lang="de-DE" dirty="0">
                <a:solidFill>
                  <a:schemeClr val="bg1"/>
                </a:solidFill>
              </a:rPr>
              <a:t> </a:t>
            </a:r>
            <a:r>
              <a:rPr lang="de-DE" dirty="0" err="1">
                <a:solidFill>
                  <a:schemeClr val="bg1"/>
                </a:solidFill>
              </a:rPr>
              <a:t>data</a:t>
            </a:r>
            <a:r>
              <a:rPr lang="de-DE" dirty="0">
                <a:solidFill>
                  <a:schemeClr val="bg1"/>
                </a:solidFill>
              </a:rPr>
              <a:t> </a:t>
            </a:r>
            <a:r>
              <a:rPr lang="de-DE" dirty="0" err="1">
                <a:solidFill>
                  <a:schemeClr val="bg1"/>
                </a:solidFill>
              </a:rPr>
              <a:t>from</a:t>
            </a:r>
            <a:r>
              <a:rPr lang="de-DE" dirty="0">
                <a:solidFill>
                  <a:schemeClr val="bg1"/>
                </a:solidFill>
              </a:rPr>
              <a:t> Parameter Store</a:t>
            </a:r>
          </a:p>
          <a:p>
            <a:pPr marL="914400" lvl="1" indent="-457200">
              <a:buFont typeface="Arial" panose="020B0604020202020204" pitchFamily="34" charset="0"/>
              <a:buChar char="•"/>
            </a:pPr>
            <a:r>
              <a:rPr lang="de-DE" dirty="0">
                <a:solidFill>
                  <a:schemeClr val="bg1"/>
                </a:solidFill>
              </a:rPr>
              <a:t>Enhanced </a:t>
            </a:r>
            <a:r>
              <a:rPr lang="de-DE" dirty="0" err="1">
                <a:solidFill>
                  <a:schemeClr val="bg1"/>
                </a:solidFill>
              </a:rPr>
              <a:t>reboot</a:t>
            </a:r>
            <a:r>
              <a:rPr lang="de-DE" dirty="0">
                <a:solidFill>
                  <a:schemeClr val="bg1"/>
                </a:solidFill>
              </a:rPr>
              <a:t> </a:t>
            </a:r>
            <a:r>
              <a:rPr lang="de-DE" dirty="0" err="1">
                <a:solidFill>
                  <a:schemeClr val="bg1"/>
                </a:solidFill>
              </a:rPr>
              <a:t>behavior</a:t>
            </a:r>
            <a:endParaRPr lang="de-DE" dirty="0">
              <a:solidFill>
                <a:schemeClr val="bg1"/>
              </a:solidFill>
            </a:endParaRPr>
          </a:p>
          <a:p>
            <a:pPr marL="914400" lvl="1" indent="-457200">
              <a:buFont typeface="Arial" panose="020B0604020202020204" pitchFamily="34" charset="0"/>
              <a:buChar char="•"/>
            </a:pPr>
            <a:r>
              <a:rPr lang="de-DE" dirty="0" err="1">
                <a:solidFill>
                  <a:schemeClr val="bg1"/>
                </a:solidFill>
              </a:rPr>
              <a:t>Fetching</a:t>
            </a:r>
            <a:r>
              <a:rPr lang="de-DE" dirty="0">
                <a:solidFill>
                  <a:schemeClr val="bg1"/>
                </a:solidFill>
              </a:rPr>
              <a:t> </a:t>
            </a:r>
            <a:r>
              <a:rPr lang="de-DE" dirty="0" err="1">
                <a:solidFill>
                  <a:schemeClr val="bg1"/>
                </a:solidFill>
              </a:rPr>
              <a:t>from</a:t>
            </a:r>
            <a:r>
              <a:rPr lang="de-DE" dirty="0">
                <a:solidFill>
                  <a:schemeClr val="bg1"/>
                </a:solidFill>
              </a:rPr>
              <a:t> </a:t>
            </a:r>
            <a:r>
              <a:rPr lang="de-DE" dirty="0" err="1">
                <a:solidFill>
                  <a:schemeClr val="bg1"/>
                </a:solidFill>
              </a:rPr>
              <a:t>public</a:t>
            </a:r>
            <a:r>
              <a:rPr lang="de-DE" dirty="0">
                <a:solidFill>
                  <a:schemeClr val="bg1"/>
                </a:solidFill>
              </a:rPr>
              <a:t> </a:t>
            </a:r>
            <a:r>
              <a:rPr lang="de-DE" dirty="0" err="1">
                <a:solidFill>
                  <a:schemeClr val="bg1"/>
                </a:solidFill>
              </a:rPr>
              <a:t>and</a:t>
            </a:r>
            <a:r>
              <a:rPr lang="de-DE" dirty="0">
                <a:solidFill>
                  <a:schemeClr val="bg1"/>
                </a:solidFill>
              </a:rPr>
              <a:t> private </a:t>
            </a:r>
            <a:r>
              <a:rPr lang="de-DE" dirty="0" err="1">
                <a:solidFill>
                  <a:schemeClr val="bg1"/>
                </a:solidFill>
              </a:rPr>
              <a:t>repos</a:t>
            </a:r>
            <a:endParaRPr lang="de-DE" dirty="0">
              <a:solidFill>
                <a:schemeClr val="bg1"/>
              </a:solidFill>
            </a:endParaRPr>
          </a:p>
          <a:p>
            <a:pPr marL="914400" lvl="1"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7387334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8">
            <a:extLst>
              <a:ext uri="{FF2B5EF4-FFF2-40B4-BE49-F238E27FC236}">
                <a16:creationId xmlns:a16="http://schemas.microsoft.com/office/drawing/2014/main" id="{A65B49E3-27D7-1D4F-BE2E-A3BFA68CD6AC}"/>
              </a:ext>
            </a:extLst>
          </p:cNvPr>
          <p:cNvSpPr/>
          <p:nvPr/>
        </p:nvSpPr>
        <p:spPr>
          <a:xfrm>
            <a:off x="5704709" y="1468512"/>
            <a:ext cx="5649090" cy="367764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3D08DC8E-E2BF-F949-AC41-AF5C6B74B76D}"/>
              </a:ext>
            </a:extLst>
          </p:cNvPr>
          <p:cNvSpPr/>
          <p:nvPr/>
        </p:nvSpPr>
        <p:spPr>
          <a:xfrm>
            <a:off x="775993" y="2021403"/>
            <a:ext cx="4561552" cy="2954631"/>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CA391F-59C2-E948-99A6-F8C273EEF346}"/>
              </a:ext>
            </a:extLst>
          </p:cNvPr>
          <p:cNvSpPr>
            <a:spLocks noGrp="1"/>
          </p:cNvSpPr>
          <p:nvPr>
            <p:ph type="title"/>
          </p:nvPr>
        </p:nvSpPr>
        <p:spPr/>
        <p:txBody>
          <a:bodyPr/>
          <a:lstStyle/>
          <a:p>
            <a:r>
              <a:rPr lang="en-US" dirty="0"/>
              <a:t>Systems Manager and DSC</a:t>
            </a:r>
          </a:p>
        </p:txBody>
      </p:sp>
      <p:sp>
        <p:nvSpPr>
          <p:cNvPr id="3" name="Text Placeholder 2">
            <a:extLst>
              <a:ext uri="{FF2B5EF4-FFF2-40B4-BE49-F238E27FC236}">
                <a16:creationId xmlns:a16="http://schemas.microsoft.com/office/drawing/2014/main" id="{1ACDFE11-422F-8E42-ADA2-6F59469C15D1}"/>
              </a:ext>
            </a:extLst>
          </p:cNvPr>
          <p:cNvSpPr>
            <a:spLocks noGrp="1"/>
          </p:cNvSpPr>
          <p:nvPr>
            <p:ph type="body" idx="1"/>
          </p:nvPr>
        </p:nvSpPr>
        <p:spPr>
          <a:xfrm>
            <a:off x="775993" y="2021403"/>
            <a:ext cx="5157787" cy="823912"/>
          </a:xfrm>
        </p:spPr>
        <p:txBody>
          <a:bodyPr/>
          <a:lstStyle/>
          <a:p>
            <a:r>
              <a:rPr lang="en-US" dirty="0"/>
              <a:t>DSC</a:t>
            </a:r>
          </a:p>
        </p:txBody>
      </p:sp>
      <p:sp>
        <p:nvSpPr>
          <p:cNvPr id="4" name="Content Placeholder 3">
            <a:extLst>
              <a:ext uri="{FF2B5EF4-FFF2-40B4-BE49-F238E27FC236}">
                <a16:creationId xmlns:a16="http://schemas.microsoft.com/office/drawing/2014/main" id="{A513EDA5-4E35-584F-8446-FEF61ECC157E}"/>
              </a:ext>
            </a:extLst>
          </p:cNvPr>
          <p:cNvSpPr>
            <a:spLocks noGrp="1"/>
          </p:cNvSpPr>
          <p:nvPr>
            <p:ph sz="half" idx="2"/>
          </p:nvPr>
        </p:nvSpPr>
        <p:spPr>
          <a:xfrm>
            <a:off x="775993" y="2845315"/>
            <a:ext cx="5157787" cy="3684588"/>
          </a:xfrm>
        </p:spPr>
        <p:txBody>
          <a:bodyPr/>
          <a:lstStyle/>
          <a:p>
            <a:r>
              <a:rPr lang="en-US" dirty="0"/>
              <a:t>Language for authoring</a:t>
            </a:r>
          </a:p>
          <a:p>
            <a:r>
              <a:rPr lang="en-US" dirty="0"/>
              <a:t>Resource coverage</a:t>
            </a:r>
          </a:p>
          <a:p>
            <a:r>
              <a:rPr lang="en-US" dirty="0"/>
              <a:t>Standard MOF definition</a:t>
            </a:r>
          </a:p>
        </p:txBody>
      </p:sp>
      <p:sp>
        <p:nvSpPr>
          <p:cNvPr id="5" name="Text Placeholder 4">
            <a:extLst>
              <a:ext uri="{FF2B5EF4-FFF2-40B4-BE49-F238E27FC236}">
                <a16:creationId xmlns:a16="http://schemas.microsoft.com/office/drawing/2014/main" id="{357E66B7-61EF-9849-A759-7D0AB86834A9}"/>
              </a:ext>
            </a:extLst>
          </p:cNvPr>
          <p:cNvSpPr>
            <a:spLocks noGrp="1"/>
          </p:cNvSpPr>
          <p:nvPr>
            <p:ph type="body" sz="quarter" idx="3"/>
          </p:nvPr>
        </p:nvSpPr>
        <p:spPr>
          <a:xfrm>
            <a:off x="6172200" y="1468513"/>
            <a:ext cx="5183188" cy="823912"/>
          </a:xfrm>
        </p:spPr>
        <p:txBody>
          <a:bodyPr/>
          <a:lstStyle/>
          <a:p>
            <a:r>
              <a:rPr lang="en-US" dirty="0"/>
              <a:t>Systems Manager</a:t>
            </a:r>
          </a:p>
        </p:txBody>
      </p:sp>
      <p:sp>
        <p:nvSpPr>
          <p:cNvPr id="6" name="Content Placeholder 5">
            <a:extLst>
              <a:ext uri="{FF2B5EF4-FFF2-40B4-BE49-F238E27FC236}">
                <a16:creationId xmlns:a16="http://schemas.microsoft.com/office/drawing/2014/main" id="{04657C2D-0E3D-5549-9B3C-55D9E694E4F4}"/>
              </a:ext>
            </a:extLst>
          </p:cNvPr>
          <p:cNvSpPr>
            <a:spLocks noGrp="1"/>
          </p:cNvSpPr>
          <p:nvPr>
            <p:ph sz="quarter" idx="4"/>
          </p:nvPr>
        </p:nvSpPr>
        <p:spPr>
          <a:xfrm>
            <a:off x="6172200" y="2292425"/>
            <a:ext cx="5183188" cy="3684588"/>
          </a:xfrm>
        </p:spPr>
        <p:txBody>
          <a:bodyPr/>
          <a:lstStyle/>
          <a:p>
            <a:r>
              <a:rPr lang="en-US" dirty="0"/>
              <a:t>Cloud native and built for scale</a:t>
            </a:r>
          </a:p>
          <a:p>
            <a:r>
              <a:rPr lang="en-US" dirty="0"/>
              <a:t>Safe and secure</a:t>
            </a:r>
          </a:p>
          <a:p>
            <a:r>
              <a:rPr lang="en-US" dirty="0"/>
              <a:t>Compliance reporting</a:t>
            </a:r>
          </a:p>
          <a:p>
            <a:r>
              <a:rPr lang="en-US" dirty="0"/>
              <a:t>Works for AWS, on-</a:t>
            </a:r>
            <a:r>
              <a:rPr lang="en-US" dirty="0" err="1"/>
              <a:t>prem</a:t>
            </a:r>
            <a:r>
              <a:rPr lang="en-US" dirty="0"/>
              <a:t> and other cloud</a:t>
            </a:r>
          </a:p>
          <a:p>
            <a:endParaRPr lang="en-US" dirty="0"/>
          </a:p>
        </p:txBody>
      </p:sp>
      <p:sp>
        <p:nvSpPr>
          <p:cNvPr id="7" name="Footer Placeholder 6">
            <a:extLst>
              <a:ext uri="{FF2B5EF4-FFF2-40B4-BE49-F238E27FC236}">
                <a16:creationId xmlns:a16="http://schemas.microsoft.com/office/drawing/2014/main" id="{0050D012-4FA4-0640-8B17-CDC77CC72BB5}"/>
              </a:ext>
            </a:extLst>
          </p:cNvPr>
          <p:cNvSpPr>
            <a:spLocks noGrp="1"/>
          </p:cNvSpPr>
          <p:nvPr>
            <p:ph type="ftr" sz="quarter" idx="11"/>
          </p:nvPr>
        </p:nvSpPr>
        <p:spPr/>
        <p:txBody>
          <a:bodyPr/>
          <a:lstStyle/>
          <a:p>
            <a:r>
              <a:rPr lang="en-US"/>
              <a:t>NanaLakshmanan</a:t>
            </a:r>
          </a:p>
        </p:txBody>
      </p:sp>
      <p:sp>
        <p:nvSpPr>
          <p:cNvPr id="14" name="Bent Arrow 13">
            <a:extLst>
              <a:ext uri="{FF2B5EF4-FFF2-40B4-BE49-F238E27FC236}">
                <a16:creationId xmlns:a16="http://schemas.microsoft.com/office/drawing/2014/main" id="{13C6B00C-D9EC-7F4D-9209-8CBB5B2FC2E5}"/>
              </a:ext>
            </a:extLst>
          </p:cNvPr>
          <p:cNvSpPr/>
          <p:nvPr/>
        </p:nvSpPr>
        <p:spPr>
          <a:xfrm rot="10800000">
            <a:off x="7147022" y="5285094"/>
            <a:ext cx="1382232" cy="104199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Bent Arrow 15">
            <a:extLst>
              <a:ext uri="{FF2B5EF4-FFF2-40B4-BE49-F238E27FC236}">
                <a16:creationId xmlns:a16="http://schemas.microsoft.com/office/drawing/2014/main" id="{B73AD39D-E77A-4549-89AE-94F91C9FE3B7}"/>
              </a:ext>
            </a:extLst>
          </p:cNvPr>
          <p:cNvSpPr/>
          <p:nvPr/>
        </p:nvSpPr>
        <p:spPr>
          <a:xfrm flipV="1">
            <a:off x="2654950" y="5285093"/>
            <a:ext cx="1665938" cy="1041991"/>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TextBox 18">
            <a:extLst>
              <a:ext uri="{FF2B5EF4-FFF2-40B4-BE49-F238E27FC236}">
                <a16:creationId xmlns:a16="http://schemas.microsoft.com/office/drawing/2014/main" id="{722E9E42-B68D-7942-93B0-13DE1C271DD1}"/>
              </a:ext>
            </a:extLst>
          </p:cNvPr>
          <p:cNvSpPr txBox="1"/>
          <p:nvPr/>
        </p:nvSpPr>
        <p:spPr>
          <a:xfrm>
            <a:off x="4912243" y="4902714"/>
            <a:ext cx="1543417" cy="2215991"/>
          </a:xfrm>
          <a:prstGeom prst="rect">
            <a:avLst/>
          </a:prstGeom>
          <a:noFill/>
        </p:spPr>
        <p:txBody>
          <a:bodyPr wrap="square" rtlCol="0">
            <a:spAutoFit/>
          </a:bodyPr>
          <a:lstStyle/>
          <a:p>
            <a:r>
              <a:rPr lang="en-US" sz="13800" dirty="0">
                <a:solidFill>
                  <a:srgbClr val="FFFF00"/>
                </a:solidFill>
                <a:latin typeface="Wingdings" pitchFamily="2" charset="2"/>
                <a:sym typeface="Wingdings" pitchFamily="2" charset="2"/>
              </a:rPr>
              <a:t></a:t>
            </a:r>
            <a:endParaRPr lang="en-US" sz="4400" dirty="0">
              <a:solidFill>
                <a:srgbClr val="FFFF00"/>
              </a:solidFill>
              <a:latin typeface="Wingdings" pitchFamily="2" charset="2"/>
            </a:endParaRPr>
          </a:p>
        </p:txBody>
      </p:sp>
    </p:spTree>
    <p:extLst>
      <p:ext uri="{BB962C8B-B14F-4D97-AF65-F5344CB8AC3E}">
        <p14:creationId xmlns:p14="http://schemas.microsoft.com/office/powerpoint/2010/main" val="1383323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0" end="0"/>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1" end="1"/>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3" grpId="0" build="p"/>
      <p:bldP spid="4" grpId="0" uiExpand="1" build="p"/>
      <p:bldP spid="5" grpId="0" build="p"/>
      <p:bldP spid="6" grpId="0" uiExpand="1" build="p"/>
      <p:bldP spid="14" grpId="0" animBg="1"/>
      <p:bldP spid="16" grpId="0" animBg="1"/>
      <p:bldP spid="1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sz="4400" dirty="0"/>
              <a:t>Configure instances using DSC</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41143272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sz="4400" dirty="0"/>
              <a:t>The Geeky Details</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13739783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sz="4400" dirty="0"/>
              <a:t>View DSC Compliance</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27527568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7D0EB63-CCF8-E349-8538-21050C74F03F}"/>
              </a:ext>
            </a:extLst>
          </p:cNvPr>
          <p:cNvSpPr>
            <a:spLocks noGrp="1"/>
          </p:cNvSpPr>
          <p:nvPr>
            <p:ph type="title"/>
          </p:nvPr>
        </p:nvSpPr>
        <p:spPr/>
        <p:txBody>
          <a:bodyPr/>
          <a:lstStyle/>
          <a:p>
            <a:r>
              <a:rPr lang="en-US" dirty="0"/>
              <a:t>Systems Manager DSC Enhancements</a:t>
            </a:r>
          </a:p>
        </p:txBody>
      </p:sp>
      <p:sp>
        <p:nvSpPr>
          <p:cNvPr id="4" name="Content Placeholder 3">
            <a:extLst>
              <a:ext uri="{FF2B5EF4-FFF2-40B4-BE49-F238E27FC236}">
                <a16:creationId xmlns:a16="http://schemas.microsoft.com/office/drawing/2014/main" id="{CD29FDE3-917B-EB49-A040-83C0C874BD3B}"/>
              </a:ext>
            </a:extLst>
          </p:cNvPr>
          <p:cNvSpPr>
            <a:spLocks noGrp="1"/>
          </p:cNvSpPr>
          <p:nvPr>
            <p:ph idx="1"/>
          </p:nvPr>
        </p:nvSpPr>
        <p:spPr/>
        <p:txBody>
          <a:bodyPr/>
          <a:lstStyle/>
          <a:p>
            <a:r>
              <a:rPr lang="en-US" dirty="0"/>
              <a:t>Desired State with security and at scale</a:t>
            </a:r>
          </a:p>
          <a:p>
            <a:pPr marL="457189" indent="-457189">
              <a:buFont typeface="Arial" panose="020B0604020202020204" pitchFamily="34" charset="0"/>
              <a:buChar char="•"/>
            </a:pPr>
            <a:r>
              <a:rPr lang="en-US" dirty="0"/>
              <a:t>Token substitutions at runtime</a:t>
            </a:r>
          </a:p>
          <a:p>
            <a:pPr marL="457189" indent="-457189">
              <a:buFont typeface="Arial" panose="020B0604020202020204" pitchFamily="34" charset="0"/>
              <a:buChar char="•"/>
            </a:pPr>
            <a:r>
              <a:rPr lang="en-US" dirty="0"/>
              <a:t>Centralized credential management</a:t>
            </a:r>
          </a:p>
          <a:p>
            <a:pPr marL="457189" indent="-457189">
              <a:buFont typeface="Arial" panose="020B0604020202020204" pitchFamily="34" charset="0"/>
              <a:buChar char="•"/>
            </a:pPr>
            <a:r>
              <a:rPr lang="en-US" dirty="0"/>
              <a:t>Reboot enhancements</a:t>
            </a:r>
          </a:p>
          <a:p>
            <a:pPr marL="457189" indent="-457189">
              <a:buFont typeface="Arial" panose="020B0604020202020204" pitchFamily="34" charset="0"/>
              <a:buChar char="•"/>
            </a:pPr>
            <a:r>
              <a:rPr lang="en-US" dirty="0"/>
              <a:t>Detailed reports saved as JSON in S3</a:t>
            </a:r>
          </a:p>
          <a:p>
            <a:pPr marL="457189" indent="-457189">
              <a:buFont typeface="Arial" panose="020B0604020202020204" pitchFamily="34" charset="0"/>
              <a:buChar char="•"/>
            </a:pPr>
            <a:r>
              <a:rPr lang="en-US" dirty="0"/>
              <a:t>Public and private module repositories</a:t>
            </a:r>
          </a:p>
        </p:txBody>
      </p:sp>
      <p:sp>
        <p:nvSpPr>
          <p:cNvPr id="2" name="Footer Placeholder 1">
            <a:extLst>
              <a:ext uri="{FF2B5EF4-FFF2-40B4-BE49-F238E27FC236}">
                <a16:creationId xmlns:a16="http://schemas.microsoft.com/office/drawing/2014/main" id="{65CE66C0-2F9F-8544-8A3A-8C165ACB1BF5}"/>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2981741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Tokens – Environment Variable</a:t>
            </a:r>
          </a:p>
        </p:txBody>
      </p:sp>
      <p:sp>
        <p:nvSpPr>
          <p:cNvPr id="3" name="Content Placeholder 2"/>
          <p:cNvSpPr>
            <a:spLocks noGrp="1"/>
          </p:cNvSpPr>
          <p:nvPr>
            <p:ph idx="1"/>
          </p:nvPr>
        </p:nvSpPr>
        <p:spPr/>
        <p:txBody>
          <a:bodyPr/>
          <a:lstStyle/>
          <a:p>
            <a:pPr marL="457189" indent="-457189">
              <a:buFont typeface="Arial" panose="020B0604020202020204" pitchFamily="34" charset="0"/>
              <a:buChar char="•"/>
            </a:pPr>
            <a:r>
              <a:rPr lang="en-US" dirty="0"/>
              <a:t>Retrieves a value from an environment variable</a:t>
            </a:r>
          </a:p>
          <a:p>
            <a:endParaRPr lang="en-US" dirty="0"/>
          </a:p>
          <a:p>
            <a:endParaRPr lang="en-US" dirty="0"/>
          </a:p>
        </p:txBody>
      </p:sp>
      <p:pic>
        <p:nvPicPr>
          <p:cNvPr id="5" name="Picture 4"/>
          <p:cNvPicPr>
            <a:picLocks noChangeAspect="1"/>
          </p:cNvPicPr>
          <p:nvPr/>
        </p:nvPicPr>
        <p:blipFill>
          <a:blip r:embed="rId2"/>
          <a:stretch>
            <a:fillRect/>
          </a:stretch>
        </p:blipFill>
        <p:spPr>
          <a:xfrm>
            <a:off x="1379316" y="2540001"/>
            <a:ext cx="8451539" cy="3087007"/>
          </a:xfrm>
          <a:prstGeom prst="rect">
            <a:avLst/>
          </a:prstGeom>
        </p:spPr>
      </p:pic>
      <p:sp>
        <p:nvSpPr>
          <p:cNvPr id="4" name="Footer Placeholder 3">
            <a:extLst>
              <a:ext uri="{FF2B5EF4-FFF2-40B4-BE49-F238E27FC236}">
                <a16:creationId xmlns:a16="http://schemas.microsoft.com/office/drawing/2014/main" id="{96BB23A8-D431-6049-BB6F-A611BEA90302}"/>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21940562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Tokens – EC2/Managed Instance Tags</a:t>
            </a:r>
          </a:p>
        </p:txBody>
      </p:sp>
      <p:sp>
        <p:nvSpPr>
          <p:cNvPr id="3" name="Content Placeholder 2"/>
          <p:cNvSpPr>
            <a:spLocks noGrp="1"/>
          </p:cNvSpPr>
          <p:nvPr>
            <p:ph idx="1"/>
          </p:nvPr>
        </p:nvSpPr>
        <p:spPr/>
        <p:txBody>
          <a:bodyPr/>
          <a:lstStyle/>
          <a:p>
            <a:pPr marL="457189" indent="-457189">
              <a:buFont typeface="Arial" panose="020B0604020202020204" pitchFamily="34" charset="0"/>
              <a:buChar char="•"/>
            </a:pPr>
            <a:r>
              <a:rPr lang="en-US" dirty="0"/>
              <a:t>Retrieves a value from the EC2 or Managed Instance Tag collection</a:t>
            </a:r>
          </a:p>
          <a:p>
            <a:endParaRPr lang="en-US" dirty="0"/>
          </a:p>
        </p:txBody>
      </p:sp>
      <p:pic>
        <p:nvPicPr>
          <p:cNvPr id="4" name="Picture 3"/>
          <p:cNvPicPr>
            <a:picLocks noChangeAspect="1"/>
          </p:cNvPicPr>
          <p:nvPr/>
        </p:nvPicPr>
        <p:blipFill>
          <a:blip r:embed="rId3"/>
          <a:stretch>
            <a:fillRect/>
          </a:stretch>
        </p:blipFill>
        <p:spPr>
          <a:xfrm>
            <a:off x="2112433" y="2812144"/>
            <a:ext cx="7899400" cy="2540000"/>
          </a:xfrm>
          <a:prstGeom prst="rect">
            <a:avLst/>
          </a:prstGeom>
        </p:spPr>
      </p:pic>
      <p:sp>
        <p:nvSpPr>
          <p:cNvPr id="5" name="Footer Placeholder 4">
            <a:extLst>
              <a:ext uri="{FF2B5EF4-FFF2-40B4-BE49-F238E27FC236}">
                <a16:creationId xmlns:a16="http://schemas.microsoft.com/office/drawing/2014/main" id="{15F22497-D080-794A-AAE3-3F19117F74C4}"/>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2495310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Tokens –Parameter Store</a:t>
            </a:r>
          </a:p>
        </p:txBody>
      </p:sp>
      <p:sp>
        <p:nvSpPr>
          <p:cNvPr id="3" name="Content Placeholder 2"/>
          <p:cNvSpPr>
            <a:spLocks noGrp="1"/>
          </p:cNvSpPr>
          <p:nvPr>
            <p:ph idx="1"/>
          </p:nvPr>
        </p:nvSpPr>
        <p:spPr/>
        <p:txBody>
          <a:bodyPr/>
          <a:lstStyle/>
          <a:p>
            <a:pPr marL="457189" indent="-457189">
              <a:buFont typeface="Arial" panose="020B0604020202020204" pitchFamily="34" charset="0"/>
              <a:buChar char="•"/>
            </a:pPr>
            <a:r>
              <a:rPr lang="en-US" dirty="0"/>
              <a:t>Retrieve a value from Parameter Store</a:t>
            </a:r>
          </a:p>
          <a:p>
            <a:endParaRPr lang="en-US" dirty="0"/>
          </a:p>
        </p:txBody>
      </p:sp>
      <p:pic>
        <p:nvPicPr>
          <p:cNvPr id="4" name="Picture 3"/>
          <p:cNvPicPr>
            <a:picLocks noChangeAspect="1"/>
          </p:cNvPicPr>
          <p:nvPr/>
        </p:nvPicPr>
        <p:blipFill>
          <a:blip r:embed="rId2"/>
          <a:stretch>
            <a:fillRect/>
          </a:stretch>
        </p:blipFill>
        <p:spPr>
          <a:xfrm>
            <a:off x="2106387" y="2582333"/>
            <a:ext cx="7950200" cy="2844800"/>
          </a:xfrm>
          <a:prstGeom prst="rect">
            <a:avLst/>
          </a:prstGeom>
        </p:spPr>
      </p:pic>
      <p:sp>
        <p:nvSpPr>
          <p:cNvPr id="5" name="Footer Placeholder 4">
            <a:extLst>
              <a:ext uri="{FF2B5EF4-FFF2-40B4-BE49-F238E27FC236}">
                <a16:creationId xmlns:a16="http://schemas.microsoft.com/office/drawing/2014/main" id="{C309F2BD-F1FF-DE45-806F-79FFAF06DA56}"/>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37949462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Tokens – Tag-&gt;SSM for one-box testing</a:t>
            </a:r>
          </a:p>
        </p:txBody>
      </p:sp>
      <p:sp>
        <p:nvSpPr>
          <p:cNvPr id="3" name="Content Placeholder 2"/>
          <p:cNvSpPr>
            <a:spLocks noGrp="1"/>
          </p:cNvSpPr>
          <p:nvPr>
            <p:ph idx="1"/>
          </p:nvPr>
        </p:nvSpPr>
        <p:spPr/>
        <p:txBody>
          <a:bodyPr/>
          <a:lstStyle/>
          <a:p>
            <a:pPr marL="457189" indent="-457189">
              <a:buFont typeface="Arial" panose="020B0604020202020204" pitchFamily="34" charset="0"/>
              <a:buChar char="•"/>
            </a:pPr>
            <a:r>
              <a:rPr lang="en-US" dirty="0"/>
              <a:t>Tries to retrieve a value from a Tag, and if the tag was not present, retrieves the value from Parameter Store.</a:t>
            </a:r>
          </a:p>
          <a:p>
            <a:endParaRPr lang="en-US" dirty="0"/>
          </a:p>
        </p:txBody>
      </p:sp>
      <p:pic>
        <p:nvPicPr>
          <p:cNvPr id="4" name="Picture 3"/>
          <p:cNvPicPr>
            <a:picLocks noChangeAspect="1"/>
          </p:cNvPicPr>
          <p:nvPr/>
        </p:nvPicPr>
        <p:blipFill>
          <a:blip r:embed="rId2"/>
          <a:stretch>
            <a:fillRect/>
          </a:stretch>
        </p:blipFill>
        <p:spPr>
          <a:xfrm>
            <a:off x="2191959" y="2840265"/>
            <a:ext cx="7962900" cy="2832100"/>
          </a:xfrm>
          <a:prstGeom prst="rect">
            <a:avLst/>
          </a:prstGeom>
        </p:spPr>
      </p:pic>
      <p:sp>
        <p:nvSpPr>
          <p:cNvPr id="5" name="Footer Placeholder 4">
            <a:extLst>
              <a:ext uri="{FF2B5EF4-FFF2-40B4-BE49-F238E27FC236}">
                <a16:creationId xmlns:a16="http://schemas.microsoft.com/office/drawing/2014/main" id="{74E5268E-9704-C948-9F92-E9C2E652555D}"/>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40777459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NanaLakshmanan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4</a:t>
            </a:r>
          </a:p>
        </p:txBody>
      </p:sp>
    </p:spTree>
    <p:extLst>
      <p:ext uri="{BB962C8B-B14F-4D97-AF65-F5344CB8AC3E}">
        <p14:creationId xmlns:p14="http://schemas.microsoft.com/office/powerpoint/2010/main" val="70524332"/>
      </p:ext>
    </p:extLst>
  </p:cSld>
  <p:clrMapOvr>
    <a:masterClrMapping/>
  </p:clrMapOvr>
  <p:transition spd="slow" advTm="1000">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Credential Support</a:t>
            </a:r>
          </a:p>
        </p:txBody>
      </p:sp>
      <p:sp>
        <p:nvSpPr>
          <p:cNvPr id="3" name="Content Placeholder 2"/>
          <p:cNvSpPr>
            <a:spLocks noGrp="1"/>
          </p:cNvSpPr>
          <p:nvPr>
            <p:ph idx="1"/>
          </p:nvPr>
        </p:nvSpPr>
        <p:spPr/>
        <p:txBody>
          <a:bodyPr/>
          <a:lstStyle/>
          <a:p>
            <a:r>
              <a:rPr lang="en-US" dirty="0"/>
              <a:t>Two sources supported:</a:t>
            </a:r>
          </a:p>
          <a:p>
            <a:pPr marL="457189" indent="-457189">
              <a:buFont typeface="Arial" panose="020B0604020202020204" pitchFamily="34" charset="0"/>
              <a:buChar char="•"/>
            </a:pPr>
            <a:r>
              <a:rPr lang="en-US" dirty="0"/>
              <a:t>SSM Parameter Store</a:t>
            </a:r>
          </a:p>
          <a:p>
            <a:pPr marL="457189" indent="-457189">
              <a:buFont typeface="Arial" panose="020B0604020202020204" pitchFamily="34" charset="0"/>
              <a:buChar char="•"/>
            </a:pPr>
            <a:r>
              <a:rPr lang="en-US" dirty="0"/>
              <a:t>AWS Secrets Manager</a:t>
            </a:r>
          </a:p>
          <a:p>
            <a:endParaRPr lang="en-US" dirty="0"/>
          </a:p>
          <a:p>
            <a:r>
              <a:rPr lang="en-US" dirty="0"/>
              <a:t>Credential must be stored in this JSON format:</a:t>
            </a:r>
            <a:br>
              <a:rPr lang="en-US" dirty="0"/>
            </a:br>
            <a:r>
              <a:rPr lang="en-US" sz="2133" dirty="0">
                <a:latin typeface="Courier New" panose="02070309020205020404" pitchFamily="49" charset="0"/>
                <a:cs typeface="Courier New" panose="02070309020205020404" pitchFamily="49" charset="0"/>
              </a:rPr>
              <a:t>{</a:t>
            </a:r>
          </a:p>
          <a:p>
            <a:r>
              <a:rPr lang="en-US" sz="2133" dirty="0">
                <a:latin typeface="Courier New" panose="02070309020205020404" pitchFamily="49" charset="0"/>
                <a:cs typeface="Courier New" panose="02070309020205020404" pitchFamily="49" charset="0"/>
              </a:rPr>
              <a:t>	“Username”: “CONTOSO\</a:t>
            </a:r>
            <a:r>
              <a:rPr lang="en-US" sz="2133" dirty="0" err="1">
                <a:latin typeface="Courier New" panose="02070309020205020404" pitchFamily="49" charset="0"/>
                <a:cs typeface="Courier New" panose="02070309020205020404" pitchFamily="49" charset="0"/>
              </a:rPr>
              <a:t>MyUser</a:t>
            </a:r>
            <a:r>
              <a:rPr lang="en-US" sz="2133" dirty="0">
                <a:latin typeface="Courier New" panose="02070309020205020404" pitchFamily="49" charset="0"/>
                <a:cs typeface="Courier New" panose="02070309020205020404" pitchFamily="49" charset="0"/>
              </a:rPr>
              <a:t>”,</a:t>
            </a:r>
          </a:p>
          <a:p>
            <a:r>
              <a:rPr lang="en-US" sz="2133" dirty="0">
                <a:latin typeface="Courier New" panose="02070309020205020404" pitchFamily="49" charset="0"/>
                <a:cs typeface="Courier New" panose="02070309020205020404" pitchFamily="49" charset="0"/>
              </a:rPr>
              <a:t>	“Password”: “</a:t>
            </a:r>
            <a:r>
              <a:rPr lang="en-US" sz="2133" dirty="0" err="1">
                <a:latin typeface="Courier New" panose="02070309020205020404" pitchFamily="49" charset="0"/>
                <a:cs typeface="Courier New" panose="02070309020205020404" pitchFamily="49" charset="0"/>
              </a:rPr>
              <a:t>MyPassword</a:t>
            </a:r>
            <a:r>
              <a:rPr lang="en-US" sz="2133" dirty="0">
                <a:latin typeface="Courier New" panose="02070309020205020404" pitchFamily="49" charset="0"/>
                <a:cs typeface="Courier New" panose="02070309020205020404" pitchFamily="49" charset="0"/>
              </a:rPr>
              <a:t>”</a:t>
            </a:r>
          </a:p>
          <a:p>
            <a:r>
              <a:rPr lang="en-US" sz="2133" dirty="0">
                <a:latin typeface="Courier New" panose="02070309020205020404" pitchFamily="49" charset="0"/>
                <a:cs typeface="Courier New" panose="02070309020205020404" pitchFamily="49" charset="0"/>
              </a:rPr>
              <a:t>}</a:t>
            </a:r>
          </a:p>
        </p:txBody>
      </p:sp>
      <p:sp>
        <p:nvSpPr>
          <p:cNvPr id="4" name="Footer Placeholder 3">
            <a:extLst>
              <a:ext uri="{FF2B5EF4-FFF2-40B4-BE49-F238E27FC236}">
                <a16:creationId xmlns:a16="http://schemas.microsoft.com/office/drawing/2014/main" id="{55E912F9-5944-D245-8386-168749EB0487}"/>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23547084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Credentials – Parameter Store</a:t>
            </a:r>
          </a:p>
        </p:txBody>
      </p:sp>
      <p:sp>
        <p:nvSpPr>
          <p:cNvPr id="3" name="Content Placeholder 2"/>
          <p:cNvSpPr>
            <a:spLocks noGrp="1"/>
          </p:cNvSpPr>
          <p:nvPr>
            <p:ph idx="1"/>
          </p:nvPr>
        </p:nvSpPr>
        <p:spPr/>
        <p:txBody>
          <a:bodyPr/>
          <a:lstStyle/>
          <a:p>
            <a:endParaRPr lang="en-US" dirty="0"/>
          </a:p>
          <a:p>
            <a:endParaRPr lang="en-US" dirty="0"/>
          </a:p>
        </p:txBody>
      </p:sp>
      <p:pic>
        <p:nvPicPr>
          <p:cNvPr id="4" name="Picture 3"/>
          <p:cNvPicPr>
            <a:picLocks noChangeAspect="1"/>
          </p:cNvPicPr>
          <p:nvPr/>
        </p:nvPicPr>
        <p:blipFill>
          <a:blip r:embed="rId2"/>
          <a:stretch>
            <a:fillRect/>
          </a:stretch>
        </p:blipFill>
        <p:spPr>
          <a:xfrm>
            <a:off x="680003" y="1607458"/>
            <a:ext cx="10478504" cy="4009572"/>
          </a:xfrm>
          <a:prstGeom prst="rect">
            <a:avLst/>
          </a:prstGeom>
        </p:spPr>
      </p:pic>
      <p:sp>
        <p:nvSpPr>
          <p:cNvPr id="5" name="Footer Placeholder 4">
            <a:extLst>
              <a:ext uri="{FF2B5EF4-FFF2-40B4-BE49-F238E27FC236}">
                <a16:creationId xmlns:a16="http://schemas.microsoft.com/office/drawing/2014/main" id="{52D66943-BE32-9144-AF41-7A71216E3C0F}"/>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35348158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Reboot enhancements</a:t>
            </a:r>
          </a:p>
        </p:txBody>
      </p:sp>
      <p:sp>
        <p:nvSpPr>
          <p:cNvPr id="3" name="Content Placeholder 2"/>
          <p:cNvSpPr>
            <a:spLocks noGrp="1"/>
          </p:cNvSpPr>
          <p:nvPr>
            <p:ph idx="1"/>
          </p:nvPr>
        </p:nvSpPr>
        <p:spPr/>
        <p:txBody>
          <a:bodyPr/>
          <a:lstStyle/>
          <a:p>
            <a:pPr marL="457189" indent="-457189">
              <a:buFont typeface="Arial" panose="020B0604020202020204" pitchFamily="34" charset="0"/>
              <a:buChar char="•"/>
            </a:pPr>
            <a:r>
              <a:rPr lang="en-US" dirty="0"/>
              <a:t>Aggregate reboots to reduce apply time</a:t>
            </a:r>
          </a:p>
          <a:p>
            <a:pPr marL="457189" indent="-457189">
              <a:buFont typeface="Arial" panose="020B0604020202020204" pitchFamily="34" charset="0"/>
              <a:buChar char="•"/>
            </a:pPr>
            <a:endParaRPr lang="en-US" dirty="0"/>
          </a:p>
          <a:p>
            <a:pPr marL="457189" indent="-457189">
              <a:buFont typeface="Arial" panose="020B0604020202020204" pitchFamily="34" charset="0"/>
              <a:buChar char="•"/>
            </a:pPr>
            <a:r>
              <a:rPr lang="en-US" dirty="0"/>
              <a:t>Run a script before rebooting</a:t>
            </a:r>
          </a:p>
          <a:p>
            <a:pPr marL="457189" indent="-457189">
              <a:buFont typeface="Arial" panose="020B0604020202020204" pitchFamily="34" charset="0"/>
              <a:buChar char="•"/>
            </a:pPr>
            <a:endParaRPr lang="en-US" dirty="0"/>
          </a:p>
          <a:p>
            <a:pPr marL="457189" indent="-457189">
              <a:buFont typeface="Arial" panose="020B0604020202020204" pitchFamily="34" charset="0"/>
              <a:buChar char="•"/>
            </a:pPr>
            <a:r>
              <a:rPr lang="en-US" dirty="0"/>
              <a:t>Prevent a machine rebooting</a:t>
            </a:r>
          </a:p>
        </p:txBody>
      </p:sp>
      <p:sp>
        <p:nvSpPr>
          <p:cNvPr id="4" name="Footer Placeholder 3">
            <a:extLst>
              <a:ext uri="{FF2B5EF4-FFF2-40B4-BE49-F238E27FC236}">
                <a16:creationId xmlns:a16="http://schemas.microsoft.com/office/drawing/2014/main" id="{6BA9CDE3-F8BB-7E44-8F27-46F7B45BF3BF}"/>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3432676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Module Repositories</a:t>
            </a:r>
          </a:p>
        </p:txBody>
      </p:sp>
      <p:sp>
        <p:nvSpPr>
          <p:cNvPr id="3" name="Content Placeholder 2"/>
          <p:cNvSpPr>
            <a:spLocks noGrp="1"/>
          </p:cNvSpPr>
          <p:nvPr>
            <p:ph idx="1"/>
          </p:nvPr>
        </p:nvSpPr>
        <p:spPr/>
        <p:txBody>
          <a:bodyPr/>
          <a:lstStyle/>
          <a:p>
            <a:pPr marL="457189" indent="-457189">
              <a:buFont typeface="Arial" panose="020B0604020202020204" pitchFamily="34" charset="0"/>
              <a:buChar char="•"/>
            </a:pPr>
            <a:r>
              <a:rPr lang="en-US" dirty="0"/>
              <a:t>Downloads by default from PowerShell Gallery</a:t>
            </a:r>
          </a:p>
          <a:p>
            <a:pPr marL="457189" indent="-457189">
              <a:buFont typeface="Arial" panose="020B0604020202020204" pitchFamily="34" charset="0"/>
              <a:buChar char="•"/>
            </a:pPr>
            <a:r>
              <a:rPr lang="en-US" dirty="0"/>
              <a:t>Option to download from S3 bucket</a:t>
            </a:r>
          </a:p>
          <a:p>
            <a:pPr marL="914389" lvl="1" indent="-457189">
              <a:buFont typeface="Arial" panose="020B0604020202020204" pitchFamily="34" charset="0"/>
              <a:buChar char="•"/>
            </a:pPr>
            <a:r>
              <a:rPr lang="en-US" dirty="0"/>
              <a:t>Modules have to zipped as </a:t>
            </a:r>
            <a:r>
              <a:rPr lang="en-US" dirty="0" err="1"/>
              <a:t>ModuleName_ModuleVersion.zip</a:t>
            </a:r>
            <a:endParaRPr lang="en-US" dirty="0"/>
          </a:p>
        </p:txBody>
      </p:sp>
      <p:sp>
        <p:nvSpPr>
          <p:cNvPr id="4" name="Footer Placeholder 3">
            <a:extLst>
              <a:ext uri="{FF2B5EF4-FFF2-40B4-BE49-F238E27FC236}">
                <a16:creationId xmlns:a16="http://schemas.microsoft.com/office/drawing/2014/main" id="{6BA9CDE3-F8BB-7E44-8F27-46F7B45BF3BF}"/>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1258132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ubtitle 7">
            <a:extLst>
              <a:ext uri="{FF2B5EF4-FFF2-40B4-BE49-F238E27FC236}">
                <a16:creationId xmlns:a16="http://schemas.microsoft.com/office/drawing/2014/main" id="{2AB76F54-C4A4-47F8-8683-25F99C8416FC}"/>
              </a:ext>
            </a:extLst>
          </p:cNvPr>
          <p:cNvSpPr>
            <a:spLocks noGrp="1"/>
          </p:cNvSpPr>
          <p:nvPr>
            <p:ph type="subTitle" idx="1"/>
          </p:nvPr>
        </p:nvSpPr>
        <p:spPr/>
        <p:txBody>
          <a:bodyPr/>
          <a:lstStyle/>
          <a:p>
            <a:r>
              <a:rPr lang="en-US" sz="4400" dirty="0"/>
              <a:t>Systems Manager DSC Enhancements</a:t>
            </a:r>
            <a:endParaRPr lang="en-US"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15459005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Summary</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lnSpcReduction="10000"/>
          </a:bodyPr>
          <a:lstStyle/>
          <a:p>
            <a:endParaRPr lang="de-DE" dirty="0"/>
          </a:p>
          <a:p>
            <a:pPr marL="457200" indent="-457200">
              <a:buFont typeface="Arial" panose="020B0604020202020204" pitchFamily="34" charset="0"/>
              <a:buChar char="•"/>
            </a:pPr>
            <a:r>
              <a:rPr lang="de-DE" dirty="0"/>
              <a:t>Run </a:t>
            </a:r>
            <a:r>
              <a:rPr lang="de-DE" dirty="0" err="1"/>
              <a:t>PowerShell</a:t>
            </a:r>
            <a:r>
              <a:rPr lang="de-DE" dirty="0"/>
              <a:t> </a:t>
            </a:r>
            <a:r>
              <a:rPr lang="de-DE" dirty="0" err="1"/>
              <a:t>commands</a:t>
            </a:r>
            <a:r>
              <a:rPr lang="de-DE" dirty="0"/>
              <a:t> </a:t>
            </a:r>
            <a:r>
              <a:rPr lang="de-DE" dirty="0" err="1"/>
              <a:t>reliably</a:t>
            </a:r>
            <a:r>
              <a:rPr lang="de-DE" dirty="0"/>
              <a:t> at </a:t>
            </a:r>
            <a:r>
              <a:rPr lang="de-DE" b="1" dirty="0" err="1"/>
              <a:t>scale</a:t>
            </a:r>
            <a:endParaRPr lang="de-DE" b="1" dirty="0"/>
          </a:p>
          <a:p>
            <a:pPr marL="457200" indent="-457200">
              <a:buFont typeface="Arial" panose="020B0604020202020204" pitchFamily="34" charset="0"/>
              <a:buChar char="•"/>
            </a:pPr>
            <a:r>
              <a:rPr lang="de-DE" b="1" dirty="0" err="1"/>
              <a:t>Easily</a:t>
            </a:r>
            <a:r>
              <a:rPr lang="de-DE" dirty="0"/>
              <a:t> </a:t>
            </a:r>
            <a:r>
              <a:rPr lang="de-DE" dirty="0" err="1"/>
              <a:t>secure</a:t>
            </a:r>
            <a:r>
              <a:rPr lang="de-DE" dirty="0"/>
              <a:t> </a:t>
            </a:r>
            <a:r>
              <a:rPr lang="de-DE" dirty="0" err="1"/>
              <a:t>secrets</a:t>
            </a:r>
            <a:r>
              <a:rPr lang="de-DE" dirty="0"/>
              <a:t> </a:t>
            </a:r>
          </a:p>
          <a:p>
            <a:pPr marL="457200" indent="-457200">
              <a:buFont typeface="Arial" panose="020B0604020202020204" pitchFamily="34" charset="0"/>
              <a:buChar char="•"/>
            </a:pPr>
            <a:r>
              <a:rPr lang="de-DE" b="1" dirty="0" err="1"/>
              <a:t>Configure</a:t>
            </a:r>
            <a:r>
              <a:rPr lang="de-DE" dirty="0"/>
              <a:t> </a:t>
            </a:r>
            <a:r>
              <a:rPr lang="de-DE" dirty="0" err="1"/>
              <a:t>systems</a:t>
            </a:r>
            <a:r>
              <a:rPr lang="de-DE" dirty="0"/>
              <a:t> at </a:t>
            </a:r>
            <a:r>
              <a:rPr lang="de-DE" dirty="0" err="1"/>
              <a:t>scale</a:t>
            </a:r>
            <a:r>
              <a:rPr lang="de-DE" dirty="0"/>
              <a:t> </a:t>
            </a:r>
            <a:r>
              <a:rPr lang="de-DE" dirty="0" err="1"/>
              <a:t>with</a:t>
            </a:r>
            <a:r>
              <a:rPr lang="de-DE" dirty="0"/>
              <a:t> DSC, </a:t>
            </a:r>
            <a:r>
              <a:rPr lang="de-DE" dirty="0" err="1"/>
              <a:t>including</a:t>
            </a:r>
            <a:endParaRPr lang="de-DE" dirty="0"/>
          </a:p>
          <a:p>
            <a:pPr marL="914400" lvl="1" indent="-457200">
              <a:buFont typeface="Arial" panose="020B0604020202020204" pitchFamily="34" charset="0"/>
              <a:buChar char="•"/>
            </a:pPr>
            <a:r>
              <a:rPr lang="de-DE" dirty="0" err="1"/>
              <a:t>Growing</a:t>
            </a:r>
            <a:r>
              <a:rPr lang="de-DE" dirty="0"/>
              <a:t> </a:t>
            </a:r>
            <a:r>
              <a:rPr lang="de-DE" dirty="0" err="1"/>
              <a:t>from</a:t>
            </a:r>
            <a:r>
              <a:rPr lang="de-DE" dirty="0"/>
              <a:t> 1 </a:t>
            </a:r>
            <a:r>
              <a:rPr lang="de-DE" dirty="0" err="1"/>
              <a:t>to</a:t>
            </a:r>
            <a:r>
              <a:rPr lang="de-DE" dirty="0"/>
              <a:t> N </a:t>
            </a:r>
            <a:r>
              <a:rPr lang="de-DE" dirty="0" err="1"/>
              <a:t>instances</a:t>
            </a:r>
            <a:endParaRPr lang="de-DE" dirty="0"/>
          </a:p>
          <a:p>
            <a:pPr marL="914400" lvl="1" indent="-457200">
              <a:buFont typeface="Arial" panose="020B0604020202020204" pitchFamily="34" charset="0"/>
              <a:buChar char="•"/>
            </a:pPr>
            <a:r>
              <a:rPr lang="de-DE" dirty="0"/>
              <a:t>Handling multiple </a:t>
            </a:r>
            <a:r>
              <a:rPr lang="de-DE" dirty="0" err="1"/>
              <a:t>configurations</a:t>
            </a:r>
            <a:r>
              <a:rPr lang="de-DE" dirty="0"/>
              <a:t> at </a:t>
            </a:r>
            <a:r>
              <a:rPr lang="de-DE" dirty="0" err="1"/>
              <a:t>once</a:t>
            </a:r>
            <a:endParaRPr lang="de-DE" dirty="0"/>
          </a:p>
          <a:p>
            <a:pPr marL="914400" lvl="1" indent="-457200">
              <a:buFont typeface="Arial" panose="020B0604020202020204" pitchFamily="34" charset="0"/>
              <a:buChar char="•"/>
            </a:pPr>
            <a:r>
              <a:rPr lang="de-DE" dirty="0" err="1"/>
              <a:t>Acquiring</a:t>
            </a:r>
            <a:r>
              <a:rPr lang="de-DE" dirty="0"/>
              <a:t> </a:t>
            </a:r>
            <a:r>
              <a:rPr lang="de-DE" dirty="0" err="1"/>
              <a:t>Secrets</a:t>
            </a:r>
            <a:r>
              <a:rPr lang="de-DE" dirty="0"/>
              <a:t> </a:t>
            </a:r>
            <a:r>
              <a:rPr lang="de-DE" dirty="0" err="1"/>
              <a:t>and</a:t>
            </a:r>
            <a:r>
              <a:rPr lang="de-DE" dirty="0"/>
              <a:t> </a:t>
            </a:r>
            <a:r>
              <a:rPr lang="de-DE" dirty="0" err="1"/>
              <a:t>configuration</a:t>
            </a:r>
            <a:r>
              <a:rPr lang="de-DE" dirty="0"/>
              <a:t> </a:t>
            </a:r>
            <a:r>
              <a:rPr lang="de-DE" dirty="0" err="1"/>
              <a:t>data</a:t>
            </a:r>
            <a:r>
              <a:rPr lang="de-DE" dirty="0"/>
              <a:t> </a:t>
            </a:r>
            <a:r>
              <a:rPr lang="de-DE" dirty="0" err="1"/>
              <a:t>from</a:t>
            </a:r>
            <a:r>
              <a:rPr lang="de-DE" dirty="0"/>
              <a:t> Parameter Store</a:t>
            </a:r>
          </a:p>
          <a:p>
            <a:pPr marL="914400" lvl="1" indent="-457200">
              <a:buFont typeface="Arial" panose="020B0604020202020204" pitchFamily="34" charset="0"/>
              <a:buChar char="•"/>
            </a:pPr>
            <a:r>
              <a:rPr lang="de-DE" dirty="0"/>
              <a:t>Enhanced </a:t>
            </a:r>
            <a:r>
              <a:rPr lang="de-DE" dirty="0" err="1"/>
              <a:t>reboot</a:t>
            </a:r>
            <a:r>
              <a:rPr lang="de-DE" dirty="0"/>
              <a:t> </a:t>
            </a:r>
            <a:r>
              <a:rPr lang="de-DE" dirty="0" err="1"/>
              <a:t>behavior</a:t>
            </a:r>
            <a:endParaRPr lang="de-DE" dirty="0"/>
          </a:p>
          <a:p>
            <a:pPr marL="914400" lvl="1" indent="-457200">
              <a:buFont typeface="Arial" panose="020B0604020202020204" pitchFamily="34" charset="0"/>
              <a:buChar char="•"/>
            </a:pPr>
            <a:r>
              <a:rPr lang="de-DE" dirty="0" err="1"/>
              <a:t>Enforce</a:t>
            </a:r>
            <a:r>
              <a:rPr lang="de-DE" dirty="0"/>
              <a:t> </a:t>
            </a:r>
            <a:r>
              <a:rPr lang="de-DE" dirty="0" err="1"/>
              <a:t>configuration</a:t>
            </a:r>
            <a:r>
              <a:rPr lang="de-DE" dirty="0"/>
              <a:t> </a:t>
            </a:r>
            <a:r>
              <a:rPr lang="de-DE" dirty="0" err="1"/>
              <a:t>compliance</a:t>
            </a:r>
            <a:r>
              <a:rPr lang="de-DE" dirty="0"/>
              <a:t> on a </a:t>
            </a:r>
            <a:r>
              <a:rPr lang="de-DE" dirty="0" err="1"/>
              <a:t>schedule</a:t>
            </a:r>
            <a:endParaRPr lang="de-DE" dirty="0"/>
          </a:p>
          <a:p>
            <a:pPr marL="914400" lvl="1" indent="-457200">
              <a:buFont typeface="Arial" panose="020B0604020202020204" pitchFamily="34" charset="0"/>
              <a:buChar char="•"/>
            </a:pPr>
            <a:r>
              <a:rPr lang="de-DE" dirty="0" err="1"/>
              <a:t>Build</a:t>
            </a:r>
            <a:r>
              <a:rPr lang="de-DE" dirty="0"/>
              <a:t> </a:t>
            </a:r>
            <a:r>
              <a:rPr lang="de-DE" dirty="0" err="1"/>
              <a:t>custom</a:t>
            </a:r>
            <a:r>
              <a:rPr lang="de-DE" dirty="0"/>
              <a:t> </a:t>
            </a:r>
            <a:r>
              <a:rPr lang="de-DE" dirty="0" err="1"/>
              <a:t>compliance</a:t>
            </a:r>
            <a:r>
              <a:rPr lang="de-DE" dirty="0"/>
              <a:t> </a:t>
            </a:r>
            <a:r>
              <a:rPr lang="de-DE" dirty="0" err="1"/>
              <a:t>reports</a:t>
            </a:r>
            <a:endParaRPr lang="de-DE" dirty="0"/>
          </a:p>
          <a:p>
            <a:pPr marL="914400" lvl="1" indent="-457200">
              <a:buFont typeface="Arial" panose="020B0604020202020204" pitchFamily="34" charset="0"/>
              <a:buChar char="•"/>
            </a:pPr>
            <a:r>
              <a:rPr lang="de-DE" dirty="0" err="1"/>
              <a:t>Fetching</a:t>
            </a:r>
            <a:r>
              <a:rPr lang="de-DE" dirty="0"/>
              <a:t> </a:t>
            </a:r>
            <a:r>
              <a:rPr lang="de-DE" dirty="0" err="1"/>
              <a:t>from</a:t>
            </a:r>
            <a:r>
              <a:rPr lang="de-DE" dirty="0"/>
              <a:t> </a:t>
            </a:r>
            <a:r>
              <a:rPr lang="de-DE" dirty="0" err="1"/>
              <a:t>public</a:t>
            </a:r>
            <a:r>
              <a:rPr lang="de-DE" dirty="0"/>
              <a:t> </a:t>
            </a:r>
            <a:r>
              <a:rPr lang="de-DE" dirty="0" err="1"/>
              <a:t>and</a:t>
            </a:r>
            <a:r>
              <a:rPr lang="de-DE" dirty="0"/>
              <a:t> private </a:t>
            </a:r>
            <a:r>
              <a:rPr lang="de-DE" dirty="0" err="1"/>
              <a:t>repos</a:t>
            </a:r>
            <a:endParaRPr lang="de-DE" dirty="0"/>
          </a:p>
          <a:p>
            <a:pPr marL="914400" lvl="1" indent="-457200">
              <a:buFont typeface="Arial" panose="020B0604020202020204" pitchFamily="34" charset="0"/>
              <a:buChar char="•"/>
            </a:pPr>
            <a:endParaRPr lang="de-DE" dirty="0"/>
          </a:p>
          <a:p>
            <a:pPr marL="914400" lvl="1"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20156359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DBD17C6F-7B92-4C22-BB94-3244A56AD09C}"/>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34344340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381BC3A-80BB-467B-B23B-5C7AFBEF9201}"/>
              </a:ext>
            </a:extLst>
          </p:cNvPr>
          <p:cNvSpPr>
            <a:spLocks noGrp="1"/>
          </p:cNvSpPr>
          <p:nvPr>
            <p:ph type="ftr" sz="quarter" idx="11"/>
          </p:nvPr>
        </p:nvSpPr>
        <p:spPr/>
        <p:txBody>
          <a:bodyPr/>
          <a:lstStyle/>
          <a:p>
            <a:r>
              <a:rPr lang="en-US"/>
              <a:t>NanaLakshmanan</a:t>
            </a:r>
          </a:p>
        </p:txBody>
      </p:sp>
    </p:spTree>
    <p:extLst>
      <p:ext uri="{BB962C8B-B14F-4D97-AF65-F5344CB8AC3E}">
        <p14:creationId xmlns:p14="http://schemas.microsoft.com/office/powerpoint/2010/main" val="3132762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05F39C-4AA0-4044-BDA5-15C6FA7A6E1E}"/>
              </a:ext>
            </a:extLst>
          </p:cNvPr>
          <p:cNvSpPr>
            <a:spLocks noGrp="1"/>
          </p:cNvSpPr>
          <p:nvPr>
            <p:ph type="title"/>
          </p:nvPr>
        </p:nvSpPr>
        <p:spPr/>
        <p:txBody>
          <a:bodyPr/>
          <a:lstStyle/>
          <a:p>
            <a:r>
              <a:rPr lang="sr-Latn-RS" dirty="0"/>
              <a:t>a</a:t>
            </a:r>
            <a:r>
              <a:rPr lang="en-US" dirty="0"/>
              <a:t>bout</a:t>
            </a:r>
            <a:r>
              <a:rPr lang="sr-Latn-RS" dirty="0"/>
              <a:t>_Speaker</a:t>
            </a:r>
            <a:endParaRPr lang="en-US" dirty="0"/>
          </a:p>
        </p:txBody>
      </p:sp>
      <p:sp>
        <p:nvSpPr>
          <p:cNvPr id="4" name="Content Placeholder 3">
            <a:extLst>
              <a:ext uri="{FF2B5EF4-FFF2-40B4-BE49-F238E27FC236}">
                <a16:creationId xmlns:a16="http://schemas.microsoft.com/office/drawing/2014/main" id="{774F3289-CF28-4B5F-A303-11730BFBF1C4}"/>
              </a:ext>
            </a:extLst>
          </p:cNvPr>
          <p:cNvSpPr>
            <a:spLocks noGrp="1"/>
          </p:cNvSpPr>
          <p:nvPr>
            <p:ph idx="1"/>
          </p:nvPr>
        </p:nvSpPr>
        <p:spPr/>
        <p:txBody>
          <a:bodyPr/>
          <a:lstStyle/>
          <a:p>
            <a:r>
              <a:rPr lang="en-US" dirty="0"/>
              <a:t>Feel free to add information about yourself</a:t>
            </a:r>
          </a:p>
          <a:p>
            <a:r>
              <a:rPr lang="en-US" dirty="0"/>
              <a:t>You may advertise yourself or your company</a:t>
            </a:r>
          </a:p>
          <a:p>
            <a:endParaRPr lang="en-US" dirty="0"/>
          </a:p>
          <a:p>
            <a:r>
              <a:rPr lang="en-US" dirty="0"/>
              <a:t>Keep this slide at the end of your presentation</a:t>
            </a:r>
          </a:p>
          <a:p>
            <a:endParaRPr lang="en-US" dirty="0"/>
          </a:p>
          <a:p>
            <a:r>
              <a:rPr lang="en-US" dirty="0"/>
              <a:t>Do not use presentation time for your bio</a:t>
            </a:r>
          </a:p>
          <a:p>
            <a:r>
              <a:rPr lang="en-US" dirty="0"/>
              <a:t>Instead, your bio is published in the conference materials</a:t>
            </a:r>
          </a:p>
          <a:p>
            <a:endParaRPr lang="en-US" dirty="0"/>
          </a:p>
        </p:txBody>
      </p:sp>
      <p:sp>
        <p:nvSpPr>
          <p:cNvPr id="5" name="Footer Placeholder 4">
            <a:extLst>
              <a:ext uri="{FF2B5EF4-FFF2-40B4-BE49-F238E27FC236}">
                <a16:creationId xmlns:a16="http://schemas.microsoft.com/office/drawing/2014/main" id="{BA7E7801-A04A-4494-8FB6-E872AAE1B38A}"/>
              </a:ext>
            </a:extLst>
          </p:cNvPr>
          <p:cNvSpPr>
            <a:spLocks noGrp="1"/>
          </p:cNvSpPr>
          <p:nvPr>
            <p:ph type="ftr" sz="quarter" idx="11"/>
          </p:nvPr>
        </p:nvSpPr>
        <p:spPr/>
        <p:txBody>
          <a:bodyPr/>
          <a:lstStyle/>
          <a:p>
            <a:r>
              <a:rPr lang="en-US"/>
              <a:t>NanaLakshmanan</a:t>
            </a:r>
            <a:endParaRPr lang="en-US" dirty="0"/>
          </a:p>
        </p:txBody>
      </p:sp>
    </p:spTree>
    <p:extLst>
      <p:ext uri="{BB962C8B-B14F-4D97-AF65-F5344CB8AC3E}">
        <p14:creationId xmlns:p14="http://schemas.microsoft.com/office/powerpoint/2010/main" val="18409389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NanaLakshmanan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3</a:t>
            </a:r>
          </a:p>
        </p:txBody>
      </p:sp>
    </p:spTree>
    <p:extLst>
      <p:ext uri="{BB962C8B-B14F-4D97-AF65-F5344CB8AC3E}">
        <p14:creationId xmlns:p14="http://schemas.microsoft.com/office/powerpoint/2010/main" val="4029735255"/>
      </p:ext>
    </p:extLst>
  </p:cSld>
  <p:clrMapOvr>
    <a:masterClrMapping/>
  </p:clrMapOvr>
  <p:transition spd="slow" advTm="1000">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NanaLakshmanan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2</a:t>
            </a:r>
          </a:p>
        </p:txBody>
      </p:sp>
    </p:spTree>
    <p:extLst>
      <p:ext uri="{BB962C8B-B14F-4D97-AF65-F5344CB8AC3E}">
        <p14:creationId xmlns:p14="http://schemas.microsoft.com/office/powerpoint/2010/main" val="3875712801"/>
      </p:ext>
    </p:extLst>
  </p:cSld>
  <p:clrMapOvr>
    <a:masterClrMapping/>
  </p:clrMapOvr>
  <p:transition spd="slow" advTm="1000">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ußzeilenplatzhalter 1">
            <a:extLst>
              <a:ext uri="{FF2B5EF4-FFF2-40B4-BE49-F238E27FC236}">
                <a16:creationId xmlns:a16="http://schemas.microsoft.com/office/drawing/2014/main" id="{48B536AA-2BC0-402F-B2B7-641974955DA1}"/>
              </a:ext>
            </a:extLst>
          </p:cNvPr>
          <p:cNvSpPr>
            <a:spLocks noGrp="1"/>
          </p:cNvSpPr>
          <p:nvPr>
            <p:ph type="ftr" sz="quarter" idx="11"/>
          </p:nvPr>
        </p:nvSpPr>
        <p:spPr/>
        <p:txBody>
          <a:bodyPr/>
          <a:lstStyle/>
          <a:p>
            <a:r>
              <a:rPr lang="en-US"/>
              <a:t>NanaLakshmanan</a:t>
            </a:r>
          </a:p>
        </p:txBody>
      </p:sp>
      <p:sp>
        <p:nvSpPr>
          <p:cNvPr id="3" name="Rechteck 2">
            <a:extLst>
              <a:ext uri="{FF2B5EF4-FFF2-40B4-BE49-F238E27FC236}">
                <a16:creationId xmlns:a16="http://schemas.microsoft.com/office/drawing/2014/main" id="{AEB1DAC2-769A-41F5-8C60-11289C0F0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de-DE"/>
          </a:p>
        </p:txBody>
      </p:sp>
      <p:sp>
        <p:nvSpPr>
          <p:cNvPr id="4" name="Textfeld 3">
            <a:extLst>
              <a:ext uri="{FF2B5EF4-FFF2-40B4-BE49-F238E27FC236}">
                <a16:creationId xmlns:a16="http://schemas.microsoft.com/office/drawing/2014/main" id="{D53313E3-67B5-47C0-A01C-52EBCED1B347}"/>
              </a:ext>
            </a:extLst>
          </p:cNvPr>
          <p:cNvSpPr txBox="1"/>
          <p:nvPr/>
        </p:nvSpPr>
        <p:spPr>
          <a:xfrm>
            <a:off x="5298621" y="1355272"/>
            <a:ext cx="2106386" cy="3939540"/>
          </a:xfrm>
          <a:prstGeom prst="rect">
            <a:avLst/>
          </a:prstGeom>
          <a:noFill/>
        </p:spPr>
        <p:txBody>
          <a:bodyPr wrap="square" rtlCol="0">
            <a:spAutoFit/>
          </a:bodyPr>
          <a:lstStyle/>
          <a:p>
            <a:r>
              <a:rPr lang="de-DE" sz="25000" dirty="0">
                <a:solidFill>
                  <a:schemeClr val="bg1"/>
                </a:solidFill>
                <a:latin typeface="Stencil" panose="040409050D0802020404" pitchFamily="82" charset="0"/>
              </a:rPr>
              <a:t>1</a:t>
            </a:r>
          </a:p>
        </p:txBody>
      </p:sp>
    </p:spTree>
    <p:extLst>
      <p:ext uri="{BB962C8B-B14F-4D97-AF65-F5344CB8AC3E}">
        <p14:creationId xmlns:p14="http://schemas.microsoft.com/office/powerpoint/2010/main" val="3105615110"/>
      </p:ext>
    </p:extLst>
  </p:cSld>
  <p:clrMapOvr>
    <a:masterClrMapping/>
  </p:clrMapOvr>
  <p:transition spd="slow" advTm="1000">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FDF63C0-7899-484C-A4D0-4E094D7D8514}"/>
              </a:ext>
            </a:extLst>
          </p:cNvPr>
          <p:cNvSpPr>
            <a:spLocks noGrp="1"/>
          </p:cNvSpPr>
          <p:nvPr>
            <p:ph type="ctrTitle"/>
          </p:nvPr>
        </p:nvSpPr>
        <p:spPr/>
        <p:txBody>
          <a:bodyPr/>
          <a:lstStyle/>
          <a:p>
            <a:r>
              <a:rPr lang="en-US" dirty="0"/>
              <a:t>AWS Systems Manager and DSC</a:t>
            </a:r>
          </a:p>
        </p:txBody>
      </p:sp>
      <p:sp>
        <p:nvSpPr>
          <p:cNvPr id="5" name="Subtitle 4">
            <a:extLst>
              <a:ext uri="{FF2B5EF4-FFF2-40B4-BE49-F238E27FC236}">
                <a16:creationId xmlns:a16="http://schemas.microsoft.com/office/drawing/2014/main" id="{DA3D2870-C39A-437F-AE7C-28D23BA6E53D}"/>
              </a:ext>
            </a:extLst>
          </p:cNvPr>
          <p:cNvSpPr>
            <a:spLocks noGrp="1"/>
          </p:cNvSpPr>
          <p:nvPr>
            <p:ph type="subTitle" idx="1"/>
          </p:nvPr>
        </p:nvSpPr>
        <p:spPr/>
        <p:txBody>
          <a:bodyPr/>
          <a:lstStyle/>
          <a:p>
            <a:r>
              <a:rPr lang="en-US" dirty="0"/>
              <a:t>Nana Lakshmanan</a:t>
            </a:r>
          </a:p>
          <a:p>
            <a:r>
              <a:rPr lang="en-US" dirty="0"/>
              <a:t>Dev Manager, AWS</a:t>
            </a:r>
          </a:p>
        </p:txBody>
      </p:sp>
      <p:pic>
        <p:nvPicPr>
          <p:cNvPr id="2" name="Picture 1">
            <a:extLst>
              <a:ext uri="{FF2B5EF4-FFF2-40B4-BE49-F238E27FC236}">
                <a16:creationId xmlns:a16="http://schemas.microsoft.com/office/drawing/2014/main" id="{E3963CC5-B51A-9D46-B214-C1EADA209EAF}"/>
              </a:ext>
            </a:extLst>
          </p:cNvPr>
          <p:cNvPicPr>
            <a:picLocks noChangeAspect="1"/>
          </p:cNvPicPr>
          <p:nvPr/>
        </p:nvPicPr>
        <p:blipFill>
          <a:blip r:embed="rId3"/>
          <a:stretch>
            <a:fillRect/>
          </a:stretch>
        </p:blipFill>
        <p:spPr>
          <a:xfrm>
            <a:off x="676771" y="5907410"/>
            <a:ext cx="2565400" cy="419100"/>
          </a:xfrm>
          <a:prstGeom prst="rect">
            <a:avLst/>
          </a:prstGeom>
        </p:spPr>
      </p:pic>
    </p:spTree>
    <p:extLst>
      <p:ext uri="{BB962C8B-B14F-4D97-AF65-F5344CB8AC3E}">
        <p14:creationId xmlns:p14="http://schemas.microsoft.com/office/powerpoint/2010/main" val="205213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9D17843-0B9C-4455-AFFB-760D8C77D0BD}"/>
              </a:ext>
            </a:extLst>
          </p:cNvPr>
          <p:cNvSpPr>
            <a:spLocks noGrp="1"/>
          </p:cNvSpPr>
          <p:nvPr>
            <p:ph type="title"/>
          </p:nvPr>
        </p:nvSpPr>
        <p:spPr/>
        <p:txBody>
          <a:bodyPr/>
          <a:lstStyle/>
          <a:p>
            <a:r>
              <a:rPr lang="en-US" dirty="0"/>
              <a:t>This Session</a:t>
            </a:r>
          </a:p>
        </p:txBody>
      </p:sp>
      <p:sp>
        <p:nvSpPr>
          <p:cNvPr id="9" name="Content Placeholder 8">
            <a:extLst>
              <a:ext uri="{FF2B5EF4-FFF2-40B4-BE49-F238E27FC236}">
                <a16:creationId xmlns:a16="http://schemas.microsoft.com/office/drawing/2014/main" id="{0B81FE05-8089-40D5-840E-72D2BC42A676}"/>
              </a:ext>
            </a:extLst>
          </p:cNvPr>
          <p:cNvSpPr>
            <a:spLocks noGrp="1"/>
          </p:cNvSpPr>
          <p:nvPr>
            <p:ph idx="1"/>
          </p:nvPr>
        </p:nvSpPr>
        <p:spPr/>
        <p:txBody>
          <a:bodyPr>
            <a:normAutofit lnSpcReduction="10000"/>
          </a:bodyPr>
          <a:lstStyle/>
          <a:p>
            <a:endParaRPr lang="de-DE" dirty="0"/>
          </a:p>
          <a:p>
            <a:pPr marL="457200" indent="-457200">
              <a:buFont typeface="Arial" panose="020B0604020202020204" pitchFamily="34" charset="0"/>
              <a:buChar char="•"/>
            </a:pPr>
            <a:r>
              <a:rPr lang="de-DE" dirty="0" err="1"/>
              <a:t>Learn</a:t>
            </a:r>
            <a:r>
              <a:rPr lang="de-DE" dirty="0"/>
              <a:t> </a:t>
            </a:r>
            <a:r>
              <a:rPr lang="de-DE" dirty="0" err="1"/>
              <a:t>how</a:t>
            </a:r>
            <a:r>
              <a:rPr lang="de-DE" dirty="0"/>
              <a:t> </a:t>
            </a:r>
            <a:r>
              <a:rPr lang="de-DE" dirty="0" err="1"/>
              <a:t>to</a:t>
            </a:r>
            <a:r>
              <a:rPr lang="de-DE" dirty="0"/>
              <a:t> </a:t>
            </a:r>
            <a:r>
              <a:rPr lang="de-DE" dirty="0" err="1"/>
              <a:t>run</a:t>
            </a:r>
            <a:r>
              <a:rPr lang="de-DE" dirty="0"/>
              <a:t> </a:t>
            </a:r>
            <a:r>
              <a:rPr lang="de-DE" dirty="0" err="1"/>
              <a:t>PowerShell</a:t>
            </a:r>
            <a:r>
              <a:rPr lang="de-DE" dirty="0"/>
              <a:t> </a:t>
            </a:r>
            <a:r>
              <a:rPr lang="de-DE" dirty="0" err="1"/>
              <a:t>commands</a:t>
            </a:r>
            <a:r>
              <a:rPr lang="de-DE" dirty="0"/>
              <a:t> </a:t>
            </a:r>
            <a:r>
              <a:rPr lang="de-DE" dirty="0" err="1"/>
              <a:t>reliably</a:t>
            </a:r>
            <a:r>
              <a:rPr lang="de-DE" dirty="0"/>
              <a:t> at </a:t>
            </a:r>
            <a:r>
              <a:rPr lang="de-DE" b="1" dirty="0" err="1"/>
              <a:t>scale</a:t>
            </a:r>
            <a:endParaRPr lang="de-DE" b="1" dirty="0"/>
          </a:p>
          <a:p>
            <a:pPr marL="457200" indent="-457200">
              <a:buFont typeface="Arial" panose="020B0604020202020204" pitchFamily="34" charset="0"/>
              <a:buChar char="•"/>
            </a:pPr>
            <a:r>
              <a:rPr lang="de-DE" dirty="0" err="1"/>
              <a:t>Learn</a:t>
            </a:r>
            <a:r>
              <a:rPr lang="de-DE" dirty="0"/>
              <a:t> </a:t>
            </a:r>
            <a:r>
              <a:rPr lang="de-DE" dirty="0" err="1"/>
              <a:t>how</a:t>
            </a:r>
            <a:r>
              <a:rPr lang="de-DE" dirty="0"/>
              <a:t> </a:t>
            </a:r>
            <a:r>
              <a:rPr lang="de-DE" dirty="0" err="1"/>
              <a:t>to</a:t>
            </a:r>
            <a:r>
              <a:rPr lang="de-DE" dirty="0"/>
              <a:t> </a:t>
            </a:r>
            <a:r>
              <a:rPr lang="de-DE" b="1" dirty="0" err="1"/>
              <a:t>easily</a:t>
            </a:r>
            <a:r>
              <a:rPr lang="de-DE" dirty="0"/>
              <a:t> </a:t>
            </a:r>
            <a:r>
              <a:rPr lang="de-DE" dirty="0" err="1"/>
              <a:t>secure</a:t>
            </a:r>
            <a:r>
              <a:rPr lang="de-DE" dirty="0"/>
              <a:t> </a:t>
            </a:r>
            <a:r>
              <a:rPr lang="de-DE" dirty="0" err="1"/>
              <a:t>secrets</a:t>
            </a:r>
            <a:r>
              <a:rPr lang="de-DE" dirty="0"/>
              <a:t> </a:t>
            </a:r>
          </a:p>
          <a:p>
            <a:pPr marL="457200" indent="-457200">
              <a:buFont typeface="Arial" panose="020B0604020202020204" pitchFamily="34" charset="0"/>
              <a:buChar char="•"/>
            </a:pPr>
            <a:r>
              <a:rPr lang="de-DE" dirty="0" err="1"/>
              <a:t>Learn</a:t>
            </a:r>
            <a:r>
              <a:rPr lang="de-DE" dirty="0"/>
              <a:t> </a:t>
            </a:r>
            <a:r>
              <a:rPr lang="de-DE" dirty="0" err="1"/>
              <a:t>to</a:t>
            </a:r>
            <a:r>
              <a:rPr lang="de-DE" dirty="0"/>
              <a:t> </a:t>
            </a:r>
            <a:r>
              <a:rPr lang="de-DE" b="1" dirty="0" err="1"/>
              <a:t>configure</a:t>
            </a:r>
            <a:r>
              <a:rPr lang="de-DE" dirty="0"/>
              <a:t> </a:t>
            </a:r>
            <a:r>
              <a:rPr lang="de-DE" dirty="0" err="1"/>
              <a:t>systems</a:t>
            </a:r>
            <a:r>
              <a:rPr lang="de-DE" dirty="0"/>
              <a:t> at </a:t>
            </a:r>
            <a:r>
              <a:rPr lang="de-DE" dirty="0" err="1"/>
              <a:t>scale</a:t>
            </a:r>
            <a:r>
              <a:rPr lang="de-DE" dirty="0"/>
              <a:t> </a:t>
            </a:r>
            <a:r>
              <a:rPr lang="de-DE" dirty="0" err="1"/>
              <a:t>with</a:t>
            </a:r>
            <a:r>
              <a:rPr lang="de-DE" dirty="0"/>
              <a:t> DSC, </a:t>
            </a:r>
            <a:r>
              <a:rPr lang="de-DE" dirty="0" err="1"/>
              <a:t>including</a:t>
            </a:r>
            <a:endParaRPr lang="de-DE" dirty="0"/>
          </a:p>
          <a:p>
            <a:pPr marL="914400" lvl="1" indent="-457200">
              <a:buFont typeface="Arial" panose="020B0604020202020204" pitchFamily="34" charset="0"/>
              <a:buChar char="•"/>
            </a:pPr>
            <a:r>
              <a:rPr lang="de-DE" dirty="0" err="1"/>
              <a:t>Growing</a:t>
            </a:r>
            <a:r>
              <a:rPr lang="de-DE" dirty="0"/>
              <a:t> </a:t>
            </a:r>
            <a:r>
              <a:rPr lang="de-DE" dirty="0" err="1"/>
              <a:t>from</a:t>
            </a:r>
            <a:r>
              <a:rPr lang="de-DE" dirty="0"/>
              <a:t> 1 </a:t>
            </a:r>
            <a:r>
              <a:rPr lang="de-DE" dirty="0" err="1"/>
              <a:t>to</a:t>
            </a:r>
            <a:r>
              <a:rPr lang="de-DE" dirty="0"/>
              <a:t> N </a:t>
            </a:r>
            <a:r>
              <a:rPr lang="de-DE" dirty="0" err="1"/>
              <a:t>instances</a:t>
            </a:r>
            <a:endParaRPr lang="de-DE" dirty="0"/>
          </a:p>
          <a:p>
            <a:pPr marL="914400" lvl="1" indent="-457200">
              <a:buFont typeface="Arial" panose="020B0604020202020204" pitchFamily="34" charset="0"/>
              <a:buChar char="•"/>
            </a:pPr>
            <a:r>
              <a:rPr lang="de-DE" dirty="0" err="1"/>
              <a:t>Enforce</a:t>
            </a:r>
            <a:r>
              <a:rPr lang="de-DE" dirty="0"/>
              <a:t> </a:t>
            </a:r>
            <a:r>
              <a:rPr lang="de-DE" dirty="0" err="1"/>
              <a:t>configuration</a:t>
            </a:r>
            <a:r>
              <a:rPr lang="de-DE" dirty="0"/>
              <a:t> </a:t>
            </a:r>
            <a:r>
              <a:rPr lang="de-DE" dirty="0" err="1"/>
              <a:t>compliance</a:t>
            </a:r>
            <a:r>
              <a:rPr lang="de-DE" dirty="0"/>
              <a:t> on a </a:t>
            </a:r>
            <a:r>
              <a:rPr lang="de-DE" dirty="0" err="1"/>
              <a:t>schedule</a:t>
            </a:r>
            <a:endParaRPr lang="de-DE" dirty="0"/>
          </a:p>
          <a:p>
            <a:pPr marL="914400" lvl="1" indent="-457200">
              <a:buFont typeface="Arial" panose="020B0604020202020204" pitchFamily="34" charset="0"/>
              <a:buChar char="•"/>
            </a:pPr>
            <a:r>
              <a:rPr lang="de-DE" dirty="0"/>
              <a:t>Compliance </a:t>
            </a:r>
            <a:r>
              <a:rPr lang="de-DE" dirty="0" err="1"/>
              <a:t>reports</a:t>
            </a:r>
            <a:endParaRPr lang="de-DE" dirty="0"/>
          </a:p>
          <a:p>
            <a:pPr marL="914400" lvl="1" indent="-457200">
              <a:buFont typeface="Arial" panose="020B0604020202020204" pitchFamily="34" charset="0"/>
              <a:buChar char="•"/>
            </a:pPr>
            <a:r>
              <a:rPr lang="de-DE" dirty="0"/>
              <a:t>Handling multiple </a:t>
            </a:r>
            <a:r>
              <a:rPr lang="de-DE" dirty="0" err="1"/>
              <a:t>configurations</a:t>
            </a:r>
            <a:r>
              <a:rPr lang="de-DE" dirty="0"/>
              <a:t> at </a:t>
            </a:r>
            <a:r>
              <a:rPr lang="de-DE" dirty="0" err="1"/>
              <a:t>once</a:t>
            </a:r>
            <a:endParaRPr lang="de-DE" dirty="0"/>
          </a:p>
          <a:p>
            <a:pPr marL="914400" lvl="1" indent="-457200">
              <a:buFont typeface="Arial" panose="020B0604020202020204" pitchFamily="34" charset="0"/>
              <a:buChar char="•"/>
            </a:pPr>
            <a:r>
              <a:rPr lang="de-DE" dirty="0" err="1"/>
              <a:t>Acquiring</a:t>
            </a:r>
            <a:r>
              <a:rPr lang="de-DE" dirty="0"/>
              <a:t> </a:t>
            </a:r>
            <a:r>
              <a:rPr lang="de-DE" dirty="0" err="1"/>
              <a:t>Secrets</a:t>
            </a:r>
            <a:r>
              <a:rPr lang="de-DE" dirty="0"/>
              <a:t> </a:t>
            </a:r>
            <a:r>
              <a:rPr lang="de-DE" dirty="0" err="1"/>
              <a:t>and</a:t>
            </a:r>
            <a:r>
              <a:rPr lang="de-DE" dirty="0"/>
              <a:t> </a:t>
            </a:r>
            <a:r>
              <a:rPr lang="de-DE" dirty="0" err="1"/>
              <a:t>configuration</a:t>
            </a:r>
            <a:r>
              <a:rPr lang="de-DE" dirty="0"/>
              <a:t> </a:t>
            </a:r>
            <a:r>
              <a:rPr lang="de-DE" dirty="0" err="1"/>
              <a:t>data</a:t>
            </a:r>
            <a:r>
              <a:rPr lang="de-DE" dirty="0"/>
              <a:t> </a:t>
            </a:r>
            <a:r>
              <a:rPr lang="de-DE" dirty="0" err="1"/>
              <a:t>from</a:t>
            </a:r>
            <a:r>
              <a:rPr lang="de-DE" dirty="0"/>
              <a:t> Parameter Store</a:t>
            </a:r>
          </a:p>
          <a:p>
            <a:pPr marL="914400" lvl="1" indent="-457200">
              <a:buFont typeface="Arial" panose="020B0604020202020204" pitchFamily="34" charset="0"/>
              <a:buChar char="•"/>
            </a:pPr>
            <a:r>
              <a:rPr lang="de-DE" dirty="0"/>
              <a:t>Enhanced </a:t>
            </a:r>
            <a:r>
              <a:rPr lang="de-DE" dirty="0" err="1"/>
              <a:t>reboot</a:t>
            </a:r>
            <a:r>
              <a:rPr lang="de-DE" dirty="0"/>
              <a:t> </a:t>
            </a:r>
            <a:r>
              <a:rPr lang="de-DE" dirty="0" err="1"/>
              <a:t>behavior</a:t>
            </a:r>
            <a:endParaRPr lang="de-DE" dirty="0"/>
          </a:p>
          <a:p>
            <a:pPr marL="914400" lvl="1" indent="-457200">
              <a:buFont typeface="Arial" panose="020B0604020202020204" pitchFamily="34" charset="0"/>
              <a:buChar char="•"/>
            </a:pPr>
            <a:r>
              <a:rPr lang="de-DE" dirty="0" err="1"/>
              <a:t>Fetching</a:t>
            </a:r>
            <a:r>
              <a:rPr lang="de-DE" dirty="0"/>
              <a:t> </a:t>
            </a:r>
            <a:r>
              <a:rPr lang="de-DE" dirty="0" err="1"/>
              <a:t>from</a:t>
            </a:r>
            <a:r>
              <a:rPr lang="de-DE" dirty="0"/>
              <a:t> </a:t>
            </a:r>
            <a:r>
              <a:rPr lang="de-DE" dirty="0" err="1"/>
              <a:t>public</a:t>
            </a:r>
            <a:r>
              <a:rPr lang="de-DE" dirty="0"/>
              <a:t> </a:t>
            </a:r>
            <a:r>
              <a:rPr lang="de-DE" dirty="0" err="1"/>
              <a:t>and</a:t>
            </a:r>
            <a:r>
              <a:rPr lang="de-DE" dirty="0"/>
              <a:t> private </a:t>
            </a:r>
            <a:r>
              <a:rPr lang="de-DE" dirty="0" err="1"/>
              <a:t>repos</a:t>
            </a:r>
            <a:endParaRPr lang="de-DE" dirty="0"/>
          </a:p>
          <a:p>
            <a:pPr marL="914400" lvl="1" indent="-457200">
              <a:buFont typeface="Arial" panose="020B0604020202020204" pitchFamily="34" charset="0"/>
              <a:buChar char="•"/>
            </a:pPr>
            <a:endParaRPr lang="de-DE" dirty="0"/>
          </a:p>
          <a:p>
            <a:endParaRPr lang="en-US" sz="2400" dirty="0"/>
          </a:p>
        </p:txBody>
      </p:sp>
      <p:sp>
        <p:nvSpPr>
          <p:cNvPr id="5" name="Footer Placeholder 4">
            <a:extLst>
              <a:ext uri="{FF2B5EF4-FFF2-40B4-BE49-F238E27FC236}">
                <a16:creationId xmlns:a16="http://schemas.microsoft.com/office/drawing/2014/main" id="{CB6B5BE9-A722-42E0-80FB-61B488D7D4E0}"/>
              </a:ext>
            </a:extLst>
          </p:cNvPr>
          <p:cNvSpPr>
            <a:spLocks noGrp="1"/>
          </p:cNvSpPr>
          <p:nvPr>
            <p:ph type="ftr" sz="quarter" idx="11"/>
          </p:nvPr>
        </p:nvSpPr>
        <p:spPr/>
        <p:txBody>
          <a:bodyPr/>
          <a:lstStyle/>
          <a:p>
            <a:pPr algn="l"/>
            <a:r>
              <a:rPr lang="en-US"/>
              <a:t>NanaLakshmanan</a:t>
            </a:r>
            <a:endParaRPr lang="en-US" dirty="0"/>
          </a:p>
        </p:txBody>
      </p:sp>
    </p:spTree>
    <p:extLst>
      <p:ext uri="{BB962C8B-B14F-4D97-AF65-F5344CB8AC3E}">
        <p14:creationId xmlns:p14="http://schemas.microsoft.com/office/powerpoint/2010/main" val="570571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xEl>
                                              <p:pRg st="6" end="6"/>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xEl>
                                              <p:pRg st="7" end="7"/>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
                                            <p:txEl>
                                              <p:pRg st="8" end="8"/>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xEl>
                                              <p:pRg st="9" end="9"/>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449052" y="167261"/>
            <a:ext cx="10940405" cy="882092"/>
          </a:xfrm>
          <a:prstGeom prst="rect">
            <a:avLst/>
          </a:prstGeom>
        </p:spPr>
        <p:txBody>
          <a:bodyPr/>
          <a:lstStyle>
            <a:lvl1pPr algn="l" defTabSz="457200" rtl="0" eaLnBrk="1" latinLnBrk="0" hangingPunct="1">
              <a:spcBef>
                <a:spcPct val="0"/>
              </a:spcBef>
              <a:buNone/>
              <a:defRPr sz="2800" b="1" i="0" kern="1200">
                <a:solidFill>
                  <a:schemeClr val="accent6">
                    <a:lumMod val="50000"/>
                  </a:schemeClr>
                </a:solidFill>
                <a:latin typeface="Arial"/>
                <a:ea typeface="+mj-ea"/>
                <a:cs typeface="Arial"/>
              </a:defRPr>
            </a:lvl1pPr>
          </a:lstStyle>
          <a:p>
            <a:pPr defTabSz="609585">
              <a:defRPr/>
            </a:pPr>
            <a:endParaRPr lang="en-US" sz="3733" b="0" spc="400" dirty="0">
              <a:solidFill>
                <a:srgbClr val="545B64">
                  <a:lumMod val="50000"/>
                </a:srgbClr>
              </a:solidFill>
              <a:latin typeface="Amazon Ember Light" charset="0"/>
              <a:ea typeface="Amazon Ember Light" charset="0"/>
              <a:cs typeface="Amazon Ember Light" charset="0"/>
            </a:endParaRPr>
          </a:p>
        </p:txBody>
      </p:sp>
      <p:sp>
        <p:nvSpPr>
          <p:cNvPr id="10" name="Content Placeholder 2"/>
          <p:cNvSpPr txBox="1">
            <a:spLocks/>
          </p:cNvSpPr>
          <p:nvPr/>
        </p:nvSpPr>
        <p:spPr>
          <a:xfrm>
            <a:off x="449053" y="7488252"/>
            <a:ext cx="5329448" cy="4132247"/>
          </a:xfrm>
          <a:prstGeom prst="rect">
            <a:avLst/>
          </a:prstGeom>
        </p:spPr>
        <p:txBody>
          <a:bodyPr/>
          <a:lstStyle>
            <a:lvl1pPr marL="0" indent="0" algn="l" defTabSz="457200" rtl="0" eaLnBrk="1" latinLnBrk="0" hangingPunct="1">
              <a:spcBef>
                <a:spcPct val="20000"/>
              </a:spcBef>
              <a:buFontTx/>
              <a:buNone/>
              <a:defRPr sz="2400" b="0" i="0" kern="1200">
                <a:solidFill>
                  <a:schemeClr val="accent6">
                    <a:lumMod val="50000"/>
                  </a:schemeClr>
                </a:solidFill>
                <a:latin typeface="Arial"/>
                <a:ea typeface="+mn-ea"/>
                <a:cs typeface="Arial"/>
              </a:defRPr>
            </a:lvl1pPr>
            <a:lvl2pPr marL="742950" indent="-285750" algn="l" defTabSz="457200" rtl="0" eaLnBrk="1" latinLnBrk="0" hangingPunct="1">
              <a:spcBef>
                <a:spcPct val="20000"/>
              </a:spcBef>
              <a:buFont typeface="Arial"/>
              <a:buChar char="•"/>
              <a:defRPr sz="2000" b="0" i="0" kern="1200">
                <a:solidFill>
                  <a:schemeClr val="accent6">
                    <a:lumMod val="50000"/>
                  </a:schemeClr>
                </a:solidFill>
                <a:latin typeface="Arial"/>
                <a:ea typeface="+mn-ea"/>
                <a:cs typeface="Arial"/>
              </a:defRPr>
            </a:lvl2pPr>
            <a:lvl3pPr marL="1143000" indent="-228600" algn="l" defTabSz="457200" rtl="0" eaLnBrk="1" latinLnBrk="0" hangingPunct="1">
              <a:spcBef>
                <a:spcPct val="20000"/>
              </a:spcBef>
              <a:buFont typeface="Arial"/>
              <a:buChar char="•"/>
              <a:defRPr sz="1800" b="0" i="0" kern="1200">
                <a:solidFill>
                  <a:schemeClr val="accent6">
                    <a:lumMod val="50000"/>
                  </a:schemeClr>
                </a:solidFill>
                <a:latin typeface="Arial"/>
                <a:ea typeface="+mn-ea"/>
                <a:cs typeface="Arial"/>
              </a:defRPr>
            </a:lvl3pPr>
            <a:lvl4pPr marL="1600200" indent="-228600" algn="l" defTabSz="457200" rtl="0" eaLnBrk="1" latinLnBrk="0" hangingPunct="1">
              <a:spcBef>
                <a:spcPct val="20000"/>
              </a:spcBef>
              <a:buFont typeface="Arial"/>
              <a:buChar char="–"/>
              <a:defRPr sz="1600" b="0" i="0" kern="1200">
                <a:solidFill>
                  <a:schemeClr val="accent6">
                    <a:lumMod val="50000"/>
                  </a:schemeClr>
                </a:solidFill>
                <a:latin typeface="Arial"/>
                <a:ea typeface="+mn-ea"/>
                <a:cs typeface="Arial"/>
              </a:defRPr>
            </a:lvl4pPr>
            <a:lvl5pPr marL="2057400" indent="-228600" algn="l" defTabSz="457200" rtl="0" eaLnBrk="1" latinLnBrk="0" hangingPunct="1">
              <a:spcBef>
                <a:spcPct val="20000"/>
              </a:spcBef>
              <a:buFont typeface="Arial"/>
              <a:buChar char="»"/>
              <a:defRPr sz="1600" b="0" i="0" kern="1200">
                <a:solidFill>
                  <a:schemeClr val="accent6">
                    <a:lumMod val="50000"/>
                  </a:schemeClr>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50186" indent="-380990" defTabSz="609585">
              <a:buFont typeface="Arial" panose="020B0604020202020204" pitchFamily="34" charset="0"/>
              <a:buChar char="•"/>
              <a:defRPr/>
            </a:pPr>
            <a:endParaRPr lang="en-US" sz="2667" dirty="0">
              <a:solidFill>
                <a:srgbClr val="545B64">
                  <a:lumMod val="50000"/>
                </a:srgbClr>
              </a:solidFill>
              <a:latin typeface="Amazon Ember"/>
            </a:endParaRPr>
          </a:p>
        </p:txBody>
      </p:sp>
      <p:sp>
        <p:nvSpPr>
          <p:cNvPr id="3" name="Title 2">
            <a:extLst>
              <a:ext uri="{FF2B5EF4-FFF2-40B4-BE49-F238E27FC236}">
                <a16:creationId xmlns:a16="http://schemas.microsoft.com/office/drawing/2014/main" id="{E6C6326B-122D-4974-8276-DC84B150AF6E}"/>
              </a:ext>
            </a:extLst>
          </p:cNvPr>
          <p:cNvSpPr>
            <a:spLocks noGrp="1"/>
          </p:cNvSpPr>
          <p:nvPr>
            <p:ph type="title"/>
          </p:nvPr>
        </p:nvSpPr>
        <p:spPr/>
        <p:txBody>
          <a:bodyPr>
            <a:normAutofit fontScale="90000"/>
          </a:bodyPr>
          <a:lstStyle/>
          <a:p>
            <a:pPr lvl="0"/>
            <a:r>
              <a:rPr lang="en-US" dirty="0"/>
              <a:t>Systems Manager</a:t>
            </a:r>
            <a:br>
              <a:rPr lang="en-US" dirty="0"/>
            </a:br>
            <a:endParaRPr lang="en-US" sz="2400" dirty="0"/>
          </a:p>
        </p:txBody>
      </p:sp>
      <p:sp>
        <p:nvSpPr>
          <p:cNvPr id="7" name="Footer Placeholder 6">
            <a:extLst>
              <a:ext uri="{FF2B5EF4-FFF2-40B4-BE49-F238E27FC236}">
                <a16:creationId xmlns:a16="http://schemas.microsoft.com/office/drawing/2014/main" id="{61D15539-28D9-C74C-AC0F-30434D60D820}"/>
              </a:ext>
            </a:extLst>
          </p:cNvPr>
          <p:cNvSpPr>
            <a:spLocks noGrp="1"/>
          </p:cNvSpPr>
          <p:nvPr>
            <p:ph type="ftr" sz="quarter" idx="11"/>
          </p:nvPr>
        </p:nvSpPr>
        <p:spPr/>
        <p:txBody>
          <a:bodyPr/>
          <a:lstStyle/>
          <a:p>
            <a:r>
              <a:rPr lang="en-US"/>
              <a:t>NanaLakshmanan</a:t>
            </a:r>
          </a:p>
        </p:txBody>
      </p:sp>
      <p:sp>
        <p:nvSpPr>
          <p:cNvPr id="33" name="Title 1">
            <a:extLst>
              <a:ext uri="{FF2B5EF4-FFF2-40B4-BE49-F238E27FC236}">
                <a16:creationId xmlns:a16="http://schemas.microsoft.com/office/drawing/2014/main" id="{BB6ED8E5-F3BB-3B4F-BD19-E088FBDD32AE}"/>
              </a:ext>
            </a:extLst>
          </p:cNvPr>
          <p:cNvSpPr txBox="1">
            <a:spLocks/>
          </p:cNvSpPr>
          <p:nvPr/>
        </p:nvSpPr>
        <p:spPr>
          <a:xfrm>
            <a:off x="838199" y="5270459"/>
            <a:ext cx="10515600" cy="78076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rgbClr val="004D49"/>
                </a:solidFill>
                <a:latin typeface="Segoe UI" panose="020B0502040204020203" pitchFamily="34" charset="0"/>
                <a:ea typeface="+mj-ea"/>
                <a:cs typeface="Segoe UI" panose="020B0502040204020203" pitchFamily="34" charset="0"/>
              </a:defRPr>
            </a:lvl1pPr>
          </a:lstStyle>
          <a:p>
            <a:pPr algn="ctr"/>
            <a:r>
              <a:rPr lang="en-US" i="1" dirty="0">
                <a:solidFill>
                  <a:schemeClr val="accent2">
                    <a:lumMod val="75000"/>
                  </a:schemeClr>
                </a:solidFill>
              </a:rPr>
              <a:t>The Operations Cockpit for </a:t>
            </a:r>
            <a:r>
              <a:rPr lang="en-US" b="1" i="1" dirty="0">
                <a:solidFill>
                  <a:schemeClr val="accent2">
                    <a:lumMod val="75000"/>
                  </a:schemeClr>
                </a:solidFill>
              </a:rPr>
              <a:t>any</a:t>
            </a:r>
            <a:r>
              <a:rPr lang="en-US" i="1" dirty="0">
                <a:solidFill>
                  <a:schemeClr val="accent2">
                    <a:lumMod val="75000"/>
                  </a:schemeClr>
                </a:solidFill>
              </a:rPr>
              <a:t> cloud at </a:t>
            </a:r>
            <a:r>
              <a:rPr lang="en-US" b="1" i="1" dirty="0">
                <a:solidFill>
                  <a:schemeClr val="accent2">
                    <a:lumMod val="75000"/>
                  </a:schemeClr>
                </a:solidFill>
              </a:rPr>
              <a:t>any</a:t>
            </a:r>
            <a:r>
              <a:rPr lang="en-US" i="1" dirty="0">
                <a:solidFill>
                  <a:schemeClr val="accent2">
                    <a:lumMod val="75000"/>
                  </a:schemeClr>
                </a:solidFill>
              </a:rPr>
              <a:t> scale</a:t>
            </a:r>
          </a:p>
        </p:txBody>
      </p:sp>
      <p:pic>
        <p:nvPicPr>
          <p:cNvPr id="16" name="Picture 15">
            <a:extLst>
              <a:ext uri="{FF2B5EF4-FFF2-40B4-BE49-F238E27FC236}">
                <a16:creationId xmlns:a16="http://schemas.microsoft.com/office/drawing/2014/main" id="{4F214814-2F85-2C4F-BD76-8A084F11873E}"/>
              </a:ext>
            </a:extLst>
          </p:cNvPr>
          <p:cNvPicPr>
            <a:picLocks noChangeAspect="1"/>
          </p:cNvPicPr>
          <p:nvPr/>
        </p:nvPicPr>
        <p:blipFill>
          <a:blip r:embed="rId3"/>
          <a:stretch>
            <a:fillRect/>
          </a:stretch>
        </p:blipFill>
        <p:spPr>
          <a:xfrm>
            <a:off x="831850" y="1600200"/>
            <a:ext cx="10528300" cy="3657600"/>
          </a:xfrm>
          <a:prstGeom prst="rect">
            <a:avLst/>
          </a:prstGeom>
        </p:spPr>
      </p:pic>
    </p:spTree>
    <p:extLst>
      <p:ext uri="{BB962C8B-B14F-4D97-AF65-F5344CB8AC3E}">
        <p14:creationId xmlns:p14="http://schemas.microsoft.com/office/powerpoint/2010/main" val="2278556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98BD6D6E-F95A-41EE-AC20-08AF048B150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BCCD5D75-B174-4622-AE92-892BE0E0887C}" vid="{AE8BEA1D-CCF4-48A5-AC7F-4DEF24E89AC8}"/>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PSConfEU_2019_16x9_Template_v03</Template>
  <TotalTime>906</TotalTime>
  <Words>1651</Words>
  <Application>Microsoft Macintosh PowerPoint</Application>
  <PresentationFormat>Widescreen</PresentationFormat>
  <Paragraphs>276</Paragraphs>
  <Slides>38</Slides>
  <Notes>29</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38</vt:i4>
      </vt:variant>
    </vt:vector>
  </HeadingPairs>
  <TitlesOfParts>
    <vt:vector size="52" baseType="lpstr">
      <vt:lpstr>Calibri</vt:lpstr>
      <vt:lpstr>Amazon Ember Light</vt:lpstr>
      <vt:lpstr>Wingdings</vt:lpstr>
      <vt:lpstr>Alfarn</vt:lpstr>
      <vt:lpstr>Stencil</vt:lpstr>
      <vt:lpstr>Arial</vt:lpstr>
      <vt:lpstr>Courier New</vt:lpstr>
      <vt:lpstr>Segoe UI</vt:lpstr>
      <vt:lpstr>CarlMarx</vt:lpstr>
      <vt:lpstr>Amazon Ember Regular</vt:lpstr>
      <vt:lpstr>Consolas</vt:lpstr>
      <vt:lpstr>Amazon Ember</vt:lpstr>
      <vt:lpstr>Office</vt:lpstr>
      <vt:lpstr>Custom Design</vt:lpstr>
      <vt:lpstr>AWS Systems Manager and DSC</vt:lpstr>
      <vt:lpstr>PowerPoint Presentation</vt:lpstr>
      <vt:lpstr>PowerPoint Presentation</vt:lpstr>
      <vt:lpstr>PowerPoint Presentation</vt:lpstr>
      <vt:lpstr>PowerPoint Presentation</vt:lpstr>
      <vt:lpstr>PowerPoint Presentation</vt:lpstr>
      <vt:lpstr>AWS Systems Manager and DSC</vt:lpstr>
      <vt:lpstr>This Session</vt:lpstr>
      <vt:lpstr>Systems Manager </vt:lpstr>
      <vt:lpstr>AWS Systems Manager Capabilities</vt:lpstr>
      <vt:lpstr>AWS Systems Manager Capabilities</vt:lpstr>
      <vt:lpstr>This Session</vt:lpstr>
      <vt:lpstr>Run Command </vt:lpstr>
      <vt:lpstr>PowerPoint Presentation</vt:lpstr>
      <vt:lpstr>State Manager</vt:lpstr>
      <vt:lpstr>PowerPoint Presentation</vt:lpstr>
      <vt:lpstr>This Session</vt:lpstr>
      <vt:lpstr>Parameter Store</vt:lpstr>
      <vt:lpstr>PowerPoint Presentation</vt:lpstr>
      <vt:lpstr>This Session</vt:lpstr>
      <vt:lpstr>Systems Manager and DSC</vt:lpstr>
      <vt:lpstr>PowerPoint Presentation</vt:lpstr>
      <vt:lpstr>PowerPoint Presentation</vt:lpstr>
      <vt:lpstr>PowerPoint Presentation</vt:lpstr>
      <vt:lpstr>Systems Manager DSC Enhancements</vt:lpstr>
      <vt:lpstr>Tokens – Environment Variable</vt:lpstr>
      <vt:lpstr>Tokens – EC2/Managed Instance Tags</vt:lpstr>
      <vt:lpstr>Tokens –Parameter Store</vt:lpstr>
      <vt:lpstr>Tokens – Tag-&gt;SSM for one-box testing</vt:lpstr>
      <vt:lpstr>Credential Support</vt:lpstr>
      <vt:lpstr>Credentials – Parameter Store</vt:lpstr>
      <vt:lpstr>Reboot enhancements</vt:lpstr>
      <vt:lpstr>Module Repositories</vt:lpstr>
      <vt:lpstr>PowerPoint Presentation</vt:lpstr>
      <vt:lpstr>Summary</vt:lpstr>
      <vt:lpstr>PowerPoint Presentation</vt:lpstr>
      <vt:lpstr>PowerPoint Presentation</vt:lpstr>
      <vt:lpstr>about_Speaker</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Session Title</dc:title>
  <dc:creator>Tobias Weltner</dc:creator>
  <cp:lastModifiedBy>Microsoft Office User</cp:lastModifiedBy>
  <cp:revision>54</cp:revision>
  <dcterms:created xsi:type="dcterms:W3CDTF">2019-04-18T11:57:57Z</dcterms:created>
  <dcterms:modified xsi:type="dcterms:W3CDTF">2019-06-06T06:01:52Z</dcterms:modified>
</cp:coreProperties>
</file>

<file path=docProps/thumbnail.jpeg>
</file>